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81C1-8AF9-4BBF-B651-5C7C14F697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CB0F-C372-4AB0-A67E-75455AB28F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81C1-8AF9-4BBF-B651-5C7C14F697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CB0F-C372-4AB0-A67E-75455AB28F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81C1-8AF9-4BBF-B651-5C7C14F697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CB0F-C372-4AB0-A67E-75455AB28F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81C1-8AF9-4BBF-B651-5C7C14F697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CB0F-C372-4AB0-A67E-75455AB28F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81C1-8AF9-4BBF-B651-5C7C14F697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CB0F-C372-4AB0-A67E-75455AB28F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81C1-8AF9-4BBF-B651-5C7C14F697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CB0F-C372-4AB0-A67E-75455AB28F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81C1-8AF9-4BBF-B651-5C7C14F697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CB0F-C372-4AB0-A67E-75455AB28F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81C1-8AF9-4BBF-B651-5C7C14F697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CB0F-C372-4AB0-A67E-75455AB28F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81C1-8AF9-4BBF-B651-5C7C14F697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CB0F-C372-4AB0-A67E-75455AB28F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81C1-8AF9-4BBF-B651-5C7C14F697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CB0F-C372-4AB0-A67E-75455AB28F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81C1-8AF9-4BBF-B651-5C7C14F697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CB0F-C372-4AB0-A67E-75455AB28F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281C1-8AF9-4BBF-B651-5C7C14F697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0CB0F-C372-4AB0-A67E-75455AB28F6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1" Type="http://schemas.openxmlformats.org/officeDocument/2006/relationships/hyperlink" Target="&#32422;&#20811;&#38215;.sw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1" Type="http://schemas.openxmlformats.org/officeDocument/2006/relationships/hyperlink" Target="1787&#24180;&#23466;&#27861;.swf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1.e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hyperlink" Target="&#26469;&#20811;&#26143;&#39039;&#26538;&#22768;.sw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文本框 26631"/>
          <p:cNvSpPr txBox="1">
            <a:spLocks noChangeArrowheads="1"/>
          </p:cNvSpPr>
          <p:nvPr/>
        </p:nvSpPr>
        <p:spPr bwMode="auto">
          <a:xfrm>
            <a:off x="1116132" y="764952"/>
            <a:ext cx="69119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8000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美国独立战争</a:t>
            </a:r>
            <a:endParaRPr lang="zh-CN" altLang="en-US" sz="8000" dirty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28674" name="Picture 2" descr="http://p2.so.qhmsg.com/bdr/_240_/t015f561dbbc0328f17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" y="2508027"/>
            <a:ext cx="9036496" cy="423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1271" descr="41-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30275"/>
            <a:ext cx="8520112" cy="5551488"/>
          </a:xfrm>
          <a:prstGeom prst="rect">
            <a:avLst/>
          </a:prstGeom>
          <a:noFill/>
          <a:ln w="76200" cmpd="tri">
            <a:solidFill>
              <a:srgbClr val="FF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文本框 11272"/>
          <p:cNvSpPr txBox="1">
            <a:spLocks noChangeArrowheads="1"/>
          </p:cNvSpPr>
          <p:nvPr/>
        </p:nvSpPr>
        <p:spPr bwMode="auto">
          <a:xfrm>
            <a:off x="5614988" y="6481763"/>
            <a:ext cx="3529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800" b="0">
                <a:latin typeface="华文中宋" pitchFamily="2" charset="-122"/>
                <a:ea typeface="华文中宋" pitchFamily="2" charset="-122"/>
              </a:rPr>
              <a:t>美国独立战争时立即应召的民兵 </a:t>
            </a:r>
            <a:endParaRPr lang="zh-CN" altLang="en-US" sz="1800" b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3316" name="文本框 9228"/>
          <p:cNvSpPr txBox="1">
            <a:spLocks noChangeArrowheads="1"/>
          </p:cNvSpPr>
          <p:nvPr/>
        </p:nvSpPr>
        <p:spPr bwMode="auto">
          <a:xfrm>
            <a:off x="0" y="30163"/>
            <a:ext cx="7993063" cy="585787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CCCC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二、美国独立战争</a:t>
            </a:r>
            <a:endParaRPr lang="en-US" altLang="zh-CN" sz="320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8196" descr="41-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774700"/>
            <a:ext cx="8856662" cy="5622925"/>
          </a:xfrm>
          <a:prstGeom prst="rect">
            <a:avLst/>
          </a:prstGeom>
          <a:noFill/>
          <a:ln w="76200" cmpd="tri">
            <a:solidFill>
              <a:srgbClr val="FF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文本框 8197"/>
          <p:cNvSpPr txBox="1">
            <a:spLocks noChangeArrowheads="1"/>
          </p:cNvSpPr>
          <p:nvPr/>
        </p:nvSpPr>
        <p:spPr bwMode="auto">
          <a:xfrm>
            <a:off x="3476625" y="6397625"/>
            <a:ext cx="446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800" b="0">
                <a:latin typeface="华文中宋" pitchFamily="2" charset="-122"/>
                <a:ea typeface="华文中宋" pitchFamily="2" charset="-122"/>
              </a:rPr>
              <a:t>参加反抗英军战斗的妇女和儿童 </a:t>
            </a:r>
            <a:endParaRPr lang="zh-CN" altLang="en-US" sz="1800" b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4340" name="文本框 9228"/>
          <p:cNvSpPr txBox="1">
            <a:spLocks noChangeArrowheads="1"/>
          </p:cNvSpPr>
          <p:nvPr/>
        </p:nvSpPr>
        <p:spPr bwMode="auto">
          <a:xfrm>
            <a:off x="0" y="30163"/>
            <a:ext cx="7993063" cy="585787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CCCC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二、美国独立战争</a:t>
            </a:r>
            <a:endParaRPr lang="en-US" altLang="zh-CN" sz="320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0244" descr="3-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28750"/>
            <a:ext cx="8982075" cy="5287963"/>
          </a:xfrm>
          <a:prstGeom prst="rect">
            <a:avLst/>
          </a:prstGeom>
          <a:noFill/>
          <a:ln w="76200" cmpd="tri">
            <a:solidFill>
              <a:srgbClr val="FF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文本框 10247"/>
          <p:cNvSpPr txBox="1">
            <a:spLocks noChangeArrowheads="1"/>
          </p:cNvSpPr>
          <p:nvPr/>
        </p:nvSpPr>
        <p:spPr bwMode="auto">
          <a:xfrm>
            <a:off x="684213" y="781050"/>
            <a:ext cx="6191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3</a:t>
            </a:r>
            <a:r>
              <a:rPr lang="zh-CN" altLang="en-US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、建军</a:t>
            </a:r>
            <a:r>
              <a:rPr lang="en-US" altLang="zh-CN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——</a:t>
            </a:r>
            <a:r>
              <a:rPr lang="zh-CN" altLang="en-US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大陆会议的召开</a:t>
            </a:r>
            <a:endParaRPr lang="zh-CN" altLang="en-US" sz="280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5364" name="文本框 9228"/>
          <p:cNvSpPr txBox="1">
            <a:spLocks noChangeArrowheads="1"/>
          </p:cNvSpPr>
          <p:nvPr/>
        </p:nvSpPr>
        <p:spPr bwMode="auto">
          <a:xfrm>
            <a:off x="0" y="30163"/>
            <a:ext cx="7993063" cy="585787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CCCC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二、美国独立战争</a:t>
            </a:r>
            <a:endParaRPr lang="en-US" altLang="zh-CN" sz="320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12292" descr="42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916113"/>
            <a:ext cx="2719387" cy="4003675"/>
          </a:xfrm>
          <a:prstGeom prst="rect">
            <a:avLst/>
          </a:prstGeom>
          <a:noFill/>
          <a:ln w="76200" cmpd="tri">
            <a:solidFill>
              <a:srgbClr val="FF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文本框 12293"/>
          <p:cNvSpPr txBox="1">
            <a:spLocks noChangeArrowheads="1"/>
          </p:cNvSpPr>
          <p:nvPr/>
        </p:nvSpPr>
        <p:spPr bwMode="auto">
          <a:xfrm>
            <a:off x="6084888" y="5956300"/>
            <a:ext cx="2879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托马斯</a:t>
            </a:r>
            <a:r>
              <a:rPr lang="en-US" altLang="zh-CN" sz="2000" b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·</a:t>
            </a:r>
            <a:r>
              <a:rPr lang="zh-CN" altLang="en-US" sz="2000" b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杰佛逊修改过的</a:t>
            </a:r>
            <a:r>
              <a:rPr lang="en-US" altLang="zh-CN" sz="2000" b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《</a:t>
            </a:r>
            <a:r>
              <a:rPr lang="zh-CN" altLang="en-US" sz="2000" b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独立宣言</a:t>
            </a:r>
            <a:r>
              <a:rPr lang="en-US" altLang="zh-CN" sz="2000" b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》</a:t>
            </a:r>
            <a:r>
              <a:rPr lang="zh-CN" altLang="en-US" sz="2000" b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草稿 </a:t>
            </a:r>
            <a:endParaRPr lang="zh-CN" altLang="en-US" sz="2000" b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16388" name="图片 12295" descr="42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5616575" cy="4033837"/>
          </a:xfrm>
          <a:prstGeom prst="rect">
            <a:avLst/>
          </a:prstGeom>
          <a:noFill/>
          <a:ln w="76200" cmpd="tri">
            <a:solidFill>
              <a:srgbClr val="FF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文本框 12296"/>
          <p:cNvSpPr txBox="1">
            <a:spLocks noChangeArrowheads="1"/>
          </p:cNvSpPr>
          <p:nvPr/>
        </p:nvSpPr>
        <p:spPr bwMode="auto">
          <a:xfrm>
            <a:off x="323850" y="5870575"/>
            <a:ext cx="5472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约翰</a:t>
            </a:r>
            <a:r>
              <a:rPr lang="en-US" altLang="zh-CN" b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·</a:t>
            </a:r>
            <a:r>
              <a:rPr lang="zh-CN" altLang="en-US" b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尼克松向众人宣读</a:t>
            </a:r>
            <a:r>
              <a:rPr lang="en-US" altLang="zh-CN" b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《</a:t>
            </a:r>
            <a:r>
              <a:rPr lang="zh-CN" altLang="en-US" b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独立宣言</a:t>
            </a:r>
            <a:r>
              <a:rPr lang="en-US" altLang="zh-CN" b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》 </a:t>
            </a:r>
            <a:endParaRPr lang="en-US" altLang="zh-CN" b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6390" name="文本框 12298"/>
          <p:cNvSpPr txBox="1">
            <a:spLocks noChangeArrowheads="1"/>
          </p:cNvSpPr>
          <p:nvPr/>
        </p:nvSpPr>
        <p:spPr bwMode="auto">
          <a:xfrm>
            <a:off x="7938" y="1079500"/>
            <a:ext cx="9136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4</a:t>
            </a:r>
            <a:r>
              <a:rPr lang="zh-CN" altLang="en-US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、建国</a:t>
            </a:r>
            <a:r>
              <a:rPr lang="en-US" altLang="zh-CN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——</a:t>
            </a:r>
            <a:r>
              <a:rPr lang="en-US" altLang="zh-CN" sz="280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1776</a:t>
            </a:r>
            <a:r>
              <a:rPr lang="zh-CN" altLang="en-US" sz="280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年</a:t>
            </a:r>
            <a:r>
              <a:rPr lang="en-US" altLang="zh-CN" sz="280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7</a:t>
            </a:r>
            <a:r>
              <a:rPr lang="zh-CN" altLang="en-US" sz="280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月</a:t>
            </a:r>
            <a:r>
              <a:rPr lang="en-US" altLang="zh-CN" sz="280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4</a:t>
            </a:r>
            <a:r>
              <a:rPr lang="zh-CN" altLang="en-US" sz="280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日大陆会议通过了</a:t>
            </a:r>
            <a:r>
              <a:rPr lang="en-US" altLang="zh-CN" sz="280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《</a:t>
            </a:r>
            <a:r>
              <a:rPr lang="zh-CN" altLang="en-US" sz="280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独立宣言</a:t>
            </a:r>
            <a:r>
              <a:rPr lang="en-US" altLang="zh-CN" sz="280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》</a:t>
            </a:r>
            <a:endParaRPr lang="zh-CN" altLang="en-US" sz="280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6391" name="文本框 9228"/>
          <p:cNvSpPr txBox="1">
            <a:spLocks noChangeArrowheads="1"/>
          </p:cNvSpPr>
          <p:nvPr/>
        </p:nvSpPr>
        <p:spPr bwMode="auto">
          <a:xfrm>
            <a:off x="0" y="30163"/>
            <a:ext cx="7993063" cy="585787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CCCC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二、美国独立战争</a:t>
            </a:r>
            <a:endParaRPr lang="en-US" altLang="zh-CN" sz="320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43009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5949950"/>
            <a:ext cx="8229600" cy="57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 fontScale="90000"/>
          </a:bodyPr>
          <a:lstStyle/>
          <a:p>
            <a:pPr eaLnBrk="1" hangingPunct="1"/>
            <a:r>
              <a:rPr lang="zh-CN" altLang="en-US" sz="4000" b="1" smtClean="0">
                <a:solidFill>
                  <a:schemeClr val="accent2"/>
                </a:solidFill>
              </a:rPr>
              <a:t>美国</a:t>
            </a:r>
            <a:r>
              <a:rPr lang="en-US" altLang="zh-CN" sz="4000" b="1" smtClean="0">
                <a:solidFill>
                  <a:schemeClr val="accent2"/>
                </a:solidFill>
              </a:rPr>
              <a:t>《</a:t>
            </a:r>
            <a:r>
              <a:rPr lang="zh-CN" altLang="en-US" sz="4000" b="1" smtClean="0">
                <a:solidFill>
                  <a:schemeClr val="accent2"/>
                </a:solidFill>
              </a:rPr>
              <a:t>独立宣言</a:t>
            </a:r>
            <a:r>
              <a:rPr lang="en-US" altLang="zh-CN" sz="4000" b="1" smtClean="0">
                <a:solidFill>
                  <a:schemeClr val="accent2"/>
                </a:solidFill>
              </a:rPr>
              <a:t>》</a:t>
            </a:r>
            <a:r>
              <a:rPr lang="zh-CN" altLang="en-US" sz="4000" b="1" smtClean="0">
                <a:solidFill>
                  <a:schemeClr val="accent2"/>
                </a:solidFill>
              </a:rPr>
              <a:t>的签署</a:t>
            </a:r>
            <a:endParaRPr lang="zh-CN" altLang="en-US" sz="4000" b="1" smtClean="0">
              <a:solidFill>
                <a:schemeClr val="accent2"/>
              </a:solidFill>
            </a:endParaRPr>
          </a:p>
        </p:txBody>
      </p:sp>
      <p:pic>
        <p:nvPicPr>
          <p:cNvPr id="17411" name="图片 43011" descr="218586_231010025167_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8050"/>
            <a:ext cx="7848600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777875" y="920750"/>
            <a:ext cx="5449888" cy="138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chemeClr val="tx1"/>
                </a:solidFill>
              </a:rPr>
              <a:t>内容：庄严宣告</a:t>
            </a:r>
            <a:r>
              <a:rPr lang="zh-CN" altLang="en-US" sz="2800">
                <a:solidFill>
                  <a:srgbClr val="FF0000"/>
                </a:solidFill>
              </a:rPr>
              <a:t>人人生而平等</a:t>
            </a:r>
            <a:r>
              <a:rPr lang="zh-CN" altLang="en-US" sz="2800">
                <a:solidFill>
                  <a:schemeClr val="tx1"/>
                </a:solidFill>
              </a:rPr>
              <a:t>，每个人都有</a:t>
            </a:r>
            <a:r>
              <a:rPr lang="zh-CN" altLang="en-US" sz="2800">
                <a:solidFill>
                  <a:srgbClr val="FF0000"/>
                </a:solidFill>
              </a:rPr>
              <a:t>生存权、自由权和追求幸福权</a:t>
            </a:r>
            <a:r>
              <a:rPr lang="zh-CN" altLang="en-US" sz="2800">
                <a:solidFill>
                  <a:schemeClr val="tx1"/>
                </a:solidFill>
              </a:rPr>
              <a:t>。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7413" name="文本框 9228"/>
          <p:cNvSpPr txBox="1">
            <a:spLocks noChangeArrowheads="1"/>
          </p:cNvSpPr>
          <p:nvPr/>
        </p:nvSpPr>
        <p:spPr bwMode="auto">
          <a:xfrm>
            <a:off x="0" y="30163"/>
            <a:ext cx="7993063" cy="585787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CCCC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二、美国独立战争</a:t>
            </a:r>
            <a:endParaRPr lang="en-US" altLang="zh-CN" sz="320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13315"/>
          <p:cNvSpPr txBox="1">
            <a:spLocks noChangeArrowheads="1"/>
          </p:cNvSpPr>
          <p:nvPr/>
        </p:nvSpPr>
        <p:spPr bwMode="auto">
          <a:xfrm>
            <a:off x="152400" y="1447800"/>
            <a:ext cx="5257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0">
                <a:solidFill>
                  <a:schemeClr val="tx1"/>
                </a:solidFill>
              </a:rPr>
              <a:t>    </a:t>
            </a:r>
            <a:r>
              <a:rPr lang="zh-CN" altLang="en-US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我们以这些殖民地的善良人民的名义和权力，谨庄严宣告：这些联合殖民地从此成为、而且名正言顺地应当成为</a:t>
            </a:r>
            <a:r>
              <a:rPr lang="zh-CN" altLang="en-US" sz="280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自由独立</a:t>
            </a:r>
            <a:r>
              <a:rPr lang="zh-CN" altLang="en-US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的合众国，它们</a:t>
            </a:r>
            <a:r>
              <a:rPr lang="zh-CN" altLang="en-US" sz="280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解除对于英王的一切隶属关系</a:t>
            </a:r>
            <a:r>
              <a:rPr lang="zh-CN" altLang="en-US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，而它们与大不列颠王国之间的一切政治联系也应从此完全废止</a:t>
            </a:r>
            <a:r>
              <a:rPr lang="zh-CN" altLang="en-US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。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8435" name="图片 13317" descr="23-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371600"/>
            <a:ext cx="3343275" cy="4572000"/>
          </a:xfrm>
          <a:prstGeom prst="rect">
            <a:avLst/>
          </a:prstGeom>
          <a:noFill/>
          <a:ln w="76200" cmpd="tri">
            <a:solidFill>
              <a:srgbClr val="FF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文本框 13318"/>
          <p:cNvSpPr txBox="1">
            <a:spLocks noChangeArrowheads="1"/>
          </p:cNvSpPr>
          <p:nvPr/>
        </p:nvSpPr>
        <p:spPr bwMode="auto">
          <a:xfrm>
            <a:off x="6011863" y="6124575"/>
            <a:ext cx="2520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800" b="0">
                <a:ea typeface="华文中宋" pitchFamily="2" charset="-122"/>
              </a:rPr>
              <a:t>托马斯</a:t>
            </a:r>
            <a:r>
              <a:rPr lang="en-US" altLang="zh-CN" sz="1800" b="0">
                <a:latin typeface="华文中宋" pitchFamily="2" charset="-122"/>
                <a:ea typeface="华文中宋" pitchFamily="2" charset="-122"/>
              </a:rPr>
              <a:t>·</a:t>
            </a:r>
            <a:r>
              <a:rPr lang="zh-CN" altLang="en-US" sz="1800" b="0">
                <a:ea typeface="华文中宋" pitchFamily="2" charset="-122"/>
              </a:rPr>
              <a:t>杰佛逊</a:t>
            </a:r>
            <a:endParaRPr lang="zh-CN" altLang="en-US" sz="1800" b="0">
              <a:ea typeface="华文中宋" pitchFamily="2" charset="-122"/>
            </a:endParaRPr>
          </a:p>
        </p:txBody>
      </p:sp>
      <p:sp>
        <p:nvSpPr>
          <p:cNvPr id="18437" name="文本框 13320"/>
          <p:cNvSpPr txBox="1">
            <a:spLocks noChangeArrowheads="1"/>
          </p:cNvSpPr>
          <p:nvPr/>
        </p:nvSpPr>
        <p:spPr bwMode="auto">
          <a:xfrm>
            <a:off x="250825" y="847725"/>
            <a:ext cx="4968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建国</a:t>
            </a:r>
            <a:r>
              <a:rPr lang="en-US" altLang="zh-CN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——《</a:t>
            </a:r>
            <a:r>
              <a:rPr lang="zh-CN" altLang="en-US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独立宣言</a:t>
            </a:r>
            <a:r>
              <a:rPr lang="en-US" altLang="zh-CN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》</a:t>
            </a:r>
            <a:r>
              <a:rPr lang="zh-CN" altLang="en-US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的发表</a:t>
            </a:r>
            <a:endParaRPr lang="zh-CN" altLang="en-US" sz="280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18438" name="图片 13321" descr="guoq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4508500"/>
            <a:ext cx="3214687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文本框 9228"/>
          <p:cNvSpPr txBox="1">
            <a:spLocks noChangeArrowheads="1"/>
          </p:cNvSpPr>
          <p:nvPr/>
        </p:nvSpPr>
        <p:spPr bwMode="auto">
          <a:xfrm>
            <a:off x="0" y="30163"/>
            <a:ext cx="7993063" cy="585787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CCCC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二、美国独立战争</a:t>
            </a:r>
            <a:endParaRPr lang="en-US" altLang="zh-CN" sz="320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15381"/>
          <p:cNvGrpSpPr/>
          <p:nvPr/>
        </p:nvGrpSpPr>
        <p:grpSpPr bwMode="auto">
          <a:xfrm>
            <a:off x="381000" y="1752600"/>
            <a:ext cx="8686800" cy="4994275"/>
            <a:chOff x="240" y="1104"/>
            <a:chExt cx="5472" cy="3146"/>
          </a:xfrm>
        </p:grpSpPr>
        <p:pic>
          <p:nvPicPr>
            <p:cNvPr id="19461" name="图片 15364" descr="43-1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104"/>
              <a:ext cx="5080" cy="2842"/>
            </a:xfrm>
            <a:prstGeom prst="rect">
              <a:avLst/>
            </a:prstGeom>
            <a:noFill/>
            <a:ln w="76200" cmpd="tri">
              <a:solidFill>
                <a:srgbClr val="FFCC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62" name="文本框 15365"/>
            <p:cNvSpPr txBox="1">
              <a:spLocks noChangeArrowheads="1"/>
            </p:cNvSpPr>
            <p:nvPr/>
          </p:nvSpPr>
          <p:spPr bwMode="auto">
            <a:xfrm>
              <a:off x="240" y="3962"/>
              <a:ext cx="54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>
                  <a:solidFill>
                    <a:schemeClr val="tx1"/>
                  </a:solidFill>
                  <a:latin typeface="华文中宋" pitchFamily="2" charset="-122"/>
                  <a:ea typeface="华文中宋" pitchFamily="2" charset="-122"/>
                </a:rPr>
                <a:t>在萨拉托加战役中，本尼迪克特</a:t>
              </a:r>
              <a:r>
                <a:rPr lang="en-US" altLang="zh-CN">
                  <a:solidFill>
                    <a:schemeClr val="tx1"/>
                  </a:solidFill>
                  <a:latin typeface="华文中宋" pitchFamily="2" charset="-122"/>
                  <a:ea typeface="华文中宋" pitchFamily="2" charset="-122"/>
                </a:rPr>
                <a:t>·</a:t>
              </a:r>
              <a:r>
                <a:rPr lang="zh-CN" altLang="en-US">
                  <a:solidFill>
                    <a:schemeClr val="tx1"/>
                  </a:solidFill>
                  <a:latin typeface="华文中宋" pitchFamily="2" charset="-122"/>
                  <a:ea typeface="华文中宋" pitchFamily="2" charset="-122"/>
                </a:rPr>
                <a:t>阿诺德率领军队发起冲锋</a:t>
              </a:r>
              <a:r>
                <a:rPr lang="zh-CN" altLang="en-US" sz="1800" b="0">
                  <a:solidFill>
                    <a:schemeClr val="tx1"/>
                  </a:solidFill>
                  <a:latin typeface="华文中宋" pitchFamily="2" charset="-122"/>
                  <a:ea typeface="华文中宋" pitchFamily="2" charset="-122"/>
                </a:rPr>
                <a:t> </a:t>
              </a:r>
              <a:endParaRPr lang="zh-CN" altLang="en-US" sz="1800" b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endParaRPr>
            </a:p>
          </p:txBody>
        </p:sp>
      </p:grpSp>
      <p:sp>
        <p:nvSpPr>
          <p:cNvPr id="19459" name="文本框 15370"/>
          <p:cNvSpPr txBox="1">
            <a:spLocks noChangeArrowheads="1"/>
          </p:cNvSpPr>
          <p:nvPr/>
        </p:nvSpPr>
        <p:spPr bwMode="auto">
          <a:xfrm>
            <a:off x="971550" y="863600"/>
            <a:ext cx="4608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5</a:t>
            </a:r>
            <a:r>
              <a:rPr lang="zh-CN" altLang="en-US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、转折</a:t>
            </a:r>
            <a:r>
              <a:rPr lang="en-US" altLang="zh-CN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——</a:t>
            </a:r>
            <a:r>
              <a:rPr lang="zh-CN" altLang="en-US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萨拉托加大捷</a:t>
            </a:r>
            <a:endParaRPr lang="zh-CN" altLang="en-US" sz="280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9460" name="文本框 9228"/>
          <p:cNvSpPr txBox="1">
            <a:spLocks noChangeArrowheads="1"/>
          </p:cNvSpPr>
          <p:nvPr/>
        </p:nvSpPr>
        <p:spPr bwMode="auto">
          <a:xfrm>
            <a:off x="0" y="30163"/>
            <a:ext cx="7993063" cy="585787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CCCC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二、美国独立战争</a:t>
            </a:r>
            <a:endParaRPr lang="en-US" altLang="zh-CN" sz="320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29704"/>
          <p:cNvGrpSpPr/>
          <p:nvPr/>
        </p:nvGrpSpPr>
        <p:grpSpPr bwMode="auto">
          <a:xfrm>
            <a:off x="0" y="765175"/>
            <a:ext cx="9144000" cy="6084888"/>
            <a:chOff x="0" y="912"/>
            <a:chExt cx="5760" cy="3403"/>
          </a:xfrm>
        </p:grpSpPr>
        <p:pic>
          <p:nvPicPr>
            <p:cNvPr id="20484" name="图片 29700" descr="25-7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912"/>
              <a:ext cx="4551" cy="2915"/>
            </a:xfrm>
            <a:prstGeom prst="rect">
              <a:avLst/>
            </a:prstGeom>
            <a:noFill/>
            <a:ln w="76200" cmpd="tri">
              <a:solidFill>
                <a:srgbClr val="FFCC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85" name="文本框 29701"/>
            <p:cNvSpPr txBox="1">
              <a:spLocks noChangeArrowheads="1"/>
            </p:cNvSpPr>
            <p:nvPr/>
          </p:nvSpPr>
          <p:spPr bwMode="auto">
            <a:xfrm>
              <a:off x="0" y="3792"/>
              <a:ext cx="576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>
                  <a:latin typeface="华文中宋" pitchFamily="2" charset="-122"/>
                  <a:ea typeface="华文中宋" pitchFamily="2" charset="-122"/>
                </a:rPr>
                <a:t>   </a:t>
              </a:r>
              <a:r>
                <a:rPr lang="en-US" altLang="zh-CN">
                  <a:solidFill>
                    <a:schemeClr val="tx1"/>
                  </a:solidFill>
                  <a:latin typeface="华文中宋" pitchFamily="2" charset="-122"/>
                  <a:ea typeface="华文中宋" pitchFamily="2" charset="-122"/>
                </a:rPr>
                <a:t>1776</a:t>
              </a:r>
              <a:r>
                <a:rPr lang="zh-CN" altLang="en-US">
                  <a:solidFill>
                    <a:schemeClr val="tx1"/>
                  </a:solidFill>
                  <a:latin typeface="华文中宋" pitchFamily="2" charset="-122"/>
                  <a:ea typeface="华文中宋" pitchFamily="2" charset="-122"/>
                </a:rPr>
                <a:t>年纽约市民誓志民族独立，将英王乔治三世的铜像扯倒，  拿去铸造子弹</a:t>
              </a:r>
              <a:r>
                <a:rPr lang="zh-CN" altLang="en-US" sz="1800" b="0">
                  <a:solidFill>
                    <a:schemeClr val="tx1"/>
                  </a:solidFill>
                  <a:latin typeface="华文中宋" pitchFamily="2" charset="-122"/>
                  <a:ea typeface="华文中宋" pitchFamily="2" charset="-122"/>
                </a:rPr>
                <a:t> </a:t>
              </a:r>
              <a:endParaRPr lang="zh-CN" altLang="en-US" sz="1800" b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endParaRPr>
            </a:p>
          </p:txBody>
        </p:sp>
      </p:grpSp>
      <p:sp>
        <p:nvSpPr>
          <p:cNvPr id="20483" name="文本框 9228"/>
          <p:cNvSpPr txBox="1">
            <a:spLocks noChangeArrowheads="1"/>
          </p:cNvSpPr>
          <p:nvPr/>
        </p:nvSpPr>
        <p:spPr bwMode="auto">
          <a:xfrm>
            <a:off x="0" y="30163"/>
            <a:ext cx="7993063" cy="585787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CCCC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二、美国独立战争</a:t>
            </a:r>
            <a:endParaRPr lang="en-US" altLang="zh-CN" sz="320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6391" descr="44-5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87475"/>
            <a:ext cx="8750300" cy="3717925"/>
          </a:xfrm>
          <a:prstGeom prst="rect">
            <a:avLst/>
          </a:prstGeom>
          <a:noFill/>
          <a:ln w="76200" cmpd="tri">
            <a:solidFill>
              <a:srgbClr val="FF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文本框 16392"/>
          <p:cNvSpPr txBox="1">
            <a:spLocks noChangeArrowheads="1"/>
          </p:cNvSpPr>
          <p:nvPr/>
        </p:nvSpPr>
        <p:spPr bwMode="auto">
          <a:xfrm>
            <a:off x="250825" y="5181600"/>
            <a:ext cx="86407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1781</a:t>
            </a:r>
            <a:r>
              <a:rPr lang="zh-CN" altLang="en-US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年</a:t>
            </a:r>
            <a:r>
              <a:rPr lang="en-US" altLang="zh-CN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10</a:t>
            </a:r>
            <a:r>
              <a:rPr lang="zh-CN" altLang="en-US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月</a:t>
            </a:r>
            <a:r>
              <a:rPr lang="en-US" altLang="zh-CN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19</a:t>
            </a:r>
            <a:r>
              <a:rPr lang="zh-CN" altLang="en-US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日，被击败的英军投降，其队伍长达</a:t>
            </a:r>
            <a:r>
              <a:rPr lang="en-US" altLang="zh-CN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2000</a:t>
            </a:r>
            <a:r>
              <a:rPr lang="zh-CN" altLang="en-US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米，一直延伸到被夷为废墟的约克镇。他们所经之路都在胜利者的注视之下：路的一侧是身穿浅蓝色军装、整齐排列的法国士兵，另一侧是身穿鹿皮的北美爱国者。</a:t>
            </a:r>
            <a:r>
              <a:rPr lang="zh-CN" altLang="en-US" sz="20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 </a:t>
            </a:r>
            <a:endParaRPr lang="zh-CN" altLang="en-US" sz="200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1508" name="文本框 16394"/>
          <p:cNvSpPr txBox="1">
            <a:spLocks noChangeArrowheads="1"/>
          </p:cNvSpPr>
          <p:nvPr/>
        </p:nvSpPr>
        <p:spPr bwMode="auto">
          <a:xfrm>
            <a:off x="0" y="863600"/>
            <a:ext cx="8820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6</a:t>
            </a:r>
            <a:r>
              <a:rPr lang="zh-CN" altLang="en-US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、胜利</a:t>
            </a:r>
            <a:r>
              <a:rPr lang="en-US" altLang="zh-CN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——1781</a:t>
            </a:r>
            <a:r>
              <a:rPr lang="zh-CN" altLang="en-US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年约克镇战役</a:t>
            </a:r>
            <a:r>
              <a:rPr lang="zh-CN" altLang="en-US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（美国独立战争基本结束）</a:t>
            </a:r>
            <a:endParaRPr lang="zh-CN" altLang="en-US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1509" name="文本框 9228"/>
          <p:cNvSpPr txBox="1">
            <a:spLocks noChangeArrowheads="1"/>
          </p:cNvSpPr>
          <p:nvPr/>
        </p:nvSpPr>
        <p:spPr bwMode="auto">
          <a:xfrm>
            <a:off x="0" y="30163"/>
            <a:ext cx="7993063" cy="585787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CCCC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二、美国独立战争</a:t>
            </a:r>
            <a:endParaRPr lang="en-US" altLang="zh-CN" sz="320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8436" descr="5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47800"/>
            <a:ext cx="4451350" cy="5334000"/>
          </a:xfrm>
          <a:prstGeom prst="rect">
            <a:avLst/>
          </a:prstGeom>
          <a:noFill/>
          <a:ln w="76200" cmpd="tri">
            <a:solidFill>
              <a:srgbClr val="FF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文本框 18442"/>
          <p:cNvSpPr txBox="1">
            <a:spLocks noChangeArrowheads="1"/>
          </p:cNvSpPr>
          <p:nvPr/>
        </p:nvSpPr>
        <p:spPr bwMode="auto">
          <a:xfrm>
            <a:off x="1317625" y="728663"/>
            <a:ext cx="4608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7</a:t>
            </a:r>
            <a:r>
              <a:rPr lang="zh-CN" altLang="en-US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、和约</a:t>
            </a:r>
            <a:r>
              <a:rPr lang="en-US" altLang="zh-CN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——</a:t>
            </a:r>
            <a:r>
              <a:rPr lang="zh-CN" altLang="en-US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英承认美独立</a:t>
            </a:r>
            <a:endParaRPr lang="zh-CN" altLang="en-US" sz="280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2532" name="文本框 18447"/>
          <p:cNvSpPr txBox="1">
            <a:spLocks noChangeArrowheads="1"/>
          </p:cNvSpPr>
          <p:nvPr/>
        </p:nvSpPr>
        <p:spPr bwMode="auto">
          <a:xfrm>
            <a:off x="5003800" y="4076700"/>
            <a:ext cx="39608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1783</a:t>
            </a:r>
            <a:r>
              <a:rPr lang="zh-CN" altLang="en-US" b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年的</a:t>
            </a:r>
            <a:r>
              <a:rPr lang="en-US" altLang="zh-CN" b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《</a:t>
            </a:r>
            <a:r>
              <a:rPr lang="zh-CN" altLang="en-US" b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巴黎和约</a:t>
            </a:r>
            <a:r>
              <a:rPr lang="en-US" altLang="zh-CN" b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》</a:t>
            </a:r>
            <a:r>
              <a:rPr lang="zh-CN" altLang="en-US" b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，英国承认美国独立。</a:t>
            </a:r>
            <a:endParaRPr lang="zh-CN" altLang="en-US" b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  <a:p>
            <a:pPr eaLnBrk="1" hangingPunct="1">
              <a:spcBef>
                <a:spcPct val="50000"/>
              </a:spcBef>
            </a:pPr>
            <a:endParaRPr lang="zh-CN" altLang="en-US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2533" name="文本框 9228"/>
          <p:cNvSpPr txBox="1">
            <a:spLocks noChangeArrowheads="1"/>
          </p:cNvSpPr>
          <p:nvPr/>
        </p:nvSpPr>
        <p:spPr bwMode="auto">
          <a:xfrm>
            <a:off x="0" y="30163"/>
            <a:ext cx="7993063" cy="585787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CCCC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二、美国独立战争</a:t>
            </a:r>
            <a:endParaRPr lang="en-US" altLang="zh-CN" sz="320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0.so.qhmsg.com/bdr/_240_/t01c8472f57ac1cc23f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393382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4107"/>
          <p:cNvSpPr txBox="1">
            <a:spLocks noChangeArrowheads="1"/>
          </p:cNvSpPr>
          <p:nvPr/>
        </p:nvSpPr>
        <p:spPr bwMode="auto">
          <a:xfrm>
            <a:off x="0" y="188913"/>
            <a:ext cx="7921625" cy="58420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CCCC"/>
            </a:solidFill>
            <a:miter lim="800000"/>
          </a:ln>
        </p:spPr>
        <p:txBody>
          <a:bodyPr>
            <a:spAutoFit/>
          </a:bodyPr>
          <a:lstStyle>
            <a:lvl1pPr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200" dirty="0" smtClean="0">
                <a:solidFill>
                  <a:schemeClr val="tx1"/>
                </a:solidFill>
                <a:latin typeface="+mn-ea"/>
                <a:ea typeface="+mn-ea"/>
              </a:rPr>
              <a:t>一、英属北美殖民地</a:t>
            </a:r>
            <a:endParaRPr lang="zh-CN" altLang="en-US" sz="3200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3933825" y="1604963"/>
            <a:ext cx="5003800" cy="2062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tx1"/>
                </a:solidFill>
              </a:rPr>
              <a:t>13</a:t>
            </a:r>
            <a:r>
              <a:rPr lang="zh-CN" altLang="en-US" sz="3200">
                <a:solidFill>
                  <a:schemeClr val="tx1"/>
                </a:solidFill>
              </a:rPr>
              <a:t>条红白相间的横条代表独立前的</a:t>
            </a:r>
            <a:r>
              <a:rPr lang="en-US" altLang="zh-CN" sz="3200">
                <a:solidFill>
                  <a:schemeClr val="tx1"/>
                </a:solidFill>
              </a:rPr>
              <a:t>13</a:t>
            </a:r>
            <a:r>
              <a:rPr lang="zh-CN" altLang="en-US" sz="3200">
                <a:solidFill>
                  <a:schemeClr val="tx1"/>
                </a:solidFill>
              </a:rPr>
              <a:t>个州。</a:t>
            </a:r>
            <a:endParaRPr lang="en-US" altLang="zh-CN" sz="3200">
              <a:solidFill>
                <a:schemeClr val="tx1"/>
              </a:solidFill>
            </a:endParaRPr>
          </a:p>
          <a:p>
            <a:pPr eaLnBrk="1" hangingPunct="1"/>
            <a:r>
              <a:rPr lang="en-US" altLang="zh-CN" sz="3200">
                <a:solidFill>
                  <a:schemeClr val="tx1"/>
                </a:solidFill>
              </a:rPr>
              <a:t>50</a:t>
            </a:r>
            <a:r>
              <a:rPr lang="zh-CN" altLang="en-US" sz="3200">
                <a:solidFill>
                  <a:schemeClr val="tx1"/>
                </a:solidFill>
              </a:rPr>
              <a:t>颗衬与蓝底的白色星星代表美国今天的</a:t>
            </a:r>
            <a:r>
              <a:rPr lang="en-US" altLang="zh-CN" sz="3200">
                <a:solidFill>
                  <a:schemeClr val="tx1"/>
                </a:solidFill>
              </a:rPr>
              <a:t>50</a:t>
            </a:r>
            <a:r>
              <a:rPr lang="zh-CN" altLang="en-US" sz="3200">
                <a:solidFill>
                  <a:schemeClr val="tx1"/>
                </a:solidFill>
              </a:rPr>
              <a:t>个州。</a:t>
            </a:r>
            <a:endParaRPr lang="zh-CN" altLang="en-US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28675"/>
          <p:cNvSpPr>
            <a:spLocks noChangeArrowheads="1" noChangeShapeType="1" noTextEdit="1"/>
          </p:cNvSpPr>
          <p:nvPr/>
        </p:nvSpPr>
        <p:spPr bwMode="auto">
          <a:xfrm>
            <a:off x="539750" y="692150"/>
            <a:ext cx="1536700" cy="803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华文新魏"/>
                <a:ea typeface="华文新魏"/>
              </a:rPr>
              <a:t>思考</a:t>
            </a:r>
            <a:endParaRPr lang="zh-CN" alt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华文新魏"/>
              <a:ea typeface="华文新魏"/>
            </a:endParaRPr>
          </a:p>
        </p:txBody>
      </p:sp>
      <p:sp>
        <p:nvSpPr>
          <p:cNvPr id="23555" name="文本框 28676"/>
          <p:cNvSpPr txBox="1">
            <a:spLocks noChangeArrowheads="1"/>
          </p:cNvSpPr>
          <p:nvPr/>
        </p:nvSpPr>
        <p:spPr bwMode="auto">
          <a:xfrm>
            <a:off x="2627313" y="765175"/>
            <a:ext cx="6337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>
                <a:latin typeface="华文中宋" pitchFamily="2" charset="-122"/>
                <a:ea typeface="华文中宋" pitchFamily="2" charset="-122"/>
              </a:rPr>
              <a:t>美国独立战争胜利的意义是什么？</a:t>
            </a:r>
            <a:endParaRPr lang="zh-CN" altLang="en-US" sz="320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23556" name="图片 28677" descr="1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4105275" cy="4343400"/>
          </a:xfrm>
          <a:prstGeom prst="rect">
            <a:avLst/>
          </a:prstGeom>
          <a:noFill/>
          <a:ln w="76200" cmpd="tri">
            <a:solidFill>
              <a:srgbClr val="FF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图片 28680" descr="g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773238"/>
            <a:ext cx="3005137" cy="4391025"/>
          </a:xfrm>
          <a:prstGeom prst="rect">
            <a:avLst/>
          </a:prstGeom>
          <a:noFill/>
          <a:ln w="76200" cmpd="tri">
            <a:solidFill>
              <a:srgbClr val="FF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文本框 28681"/>
          <p:cNvSpPr txBox="1">
            <a:spLocks noChangeArrowheads="1"/>
          </p:cNvSpPr>
          <p:nvPr/>
        </p:nvSpPr>
        <p:spPr bwMode="auto">
          <a:xfrm>
            <a:off x="323850" y="3536950"/>
            <a:ext cx="8424863" cy="118745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>
                <a:latin typeface="华文中宋" pitchFamily="2" charset="-122"/>
                <a:ea typeface="华文中宋" pitchFamily="2" charset="-122"/>
              </a:rPr>
              <a:t>美国独立战争</a:t>
            </a:r>
            <a:r>
              <a:rPr lang="zh-CN" altLang="en-US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结束了</a:t>
            </a:r>
            <a:r>
              <a:rPr lang="zh-CN" altLang="en-US">
                <a:latin typeface="华文中宋" pitchFamily="2" charset="-122"/>
                <a:ea typeface="华文中宋" pitchFamily="2" charset="-122"/>
              </a:rPr>
              <a:t>英国的殖民统治，</a:t>
            </a:r>
            <a:r>
              <a:rPr lang="zh-CN" altLang="en-US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实现了</a:t>
            </a:r>
            <a:r>
              <a:rPr lang="zh-CN" altLang="en-US">
                <a:latin typeface="华文中宋" pitchFamily="2" charset="-122"/>
                <a:ea typeface="华文中宋" pitchFamily="2" charset="-122"/>
              </a:rPr>
              <a:t>国家的独立，</a:t>
            </a:r>
            <a:r>
              <a:rPr lang="zh-CN" altLang="en-US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确立了</a:t>
            </a:r>
            <a:r>
              <a:rPr lang="zh-CN" altLang="en-US">
                <a:latin typeface="华文中宋" pitchFamily="2" charset="-122"/>
                <a:ea typeface="华文中宋" pitchFamily="2" charset="-122"/>
              </a:rPr>
              <a:t>资产阶级政治体制，</a:t>
            </a:r>
            <a:r>
              <a:rPr lang="zh-CN" altLang="en-US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有利于</a:t>
            </a:r>
            <a:r>
              <a:rPr lang="zh-CN" altLang="en-US">
                <a:latin typeface="华文中宋" pitchFamily="2" charset="-122"/>
                <a:ea typeface="华文中宋" pitchFamily="2" charset="-122"/>
              </a:rPr>
              <a:t>美国资本主义的发展，对之后欧洲和拉丁美洲的革命</a:t>
            </a:r>
            <a:r>
              <a:rPr lang="zh-CN" altLang="en-US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起到了</a:t>
            </a:r>
            <a:r>
              <a:rPr lang="zh-CN" altLang="en-US">
                <a:latin typeface="华文中宋" pitchFamily="2" charset="-122"/>
                <a:ea typeface="华文中宋" pitchFamily="2" charset="-122"/>
              </a:rPr>
              <a:t>推动作用。</a:t>
            </a:r>
            <a:endParaRPr lang="zh-CN" altLang="en-US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20493" descr="xf">
            <a:hlinkClick r:id="rId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92150"/>
            <a:ext cx="76200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20494"/>
          <p:cNvSpPr txBox="1">
            <a:spLocks noChangeArrowheads="1"/>
          </p:cNvSpPr>
          <p:nvPr/>
        </p:nvSpPr>
        <p:spPr bwMode="auto">
          <a:xfrm>
            <a:off x="2787650" y="5659438"/>
            <a:ext cx="37179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</a:rPr>
              <a:t>费城通过</a:t>
            </a:r>
            <a:r>
              <a:rPr lang="en-US" altLang="zh-CN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</a:rPr>
              <a:t>《1787</a:t>
            </a:r>
            <a:r>
              <a:rPr lang="zh-CN" altLang="en-US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</a:rPr>
              <a:t>年宪法</a:t>
            </a:r>
            <a:r>
              <a:rPr lang="en-US" altLang="zh-CN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</a:rPr>
              <a:t>》</a:t>
            </a:r>
            <a:endParaRPr lang="en-US" altLang="zh-CN">
              <a:solidFill>
                <a:srgbClr val="0000FF"/>
              </a:solidFill>
              <a:latin typeface="华文中宋" pitchFamily="2" charset="-122"/>
              <a:ea typeface="华文中宋" pitchFamily="2" charset="-122"/>
            </a:endParaRPr>
          </a:p>
          <a:p>
            <a:pPr eaLnBrk="1" hangingPunct="1"/>
            <a:endParaRPr lang="en-US" altLang="zh-CN">
              <a:solidFill>
                <a:srgbClr val="0000FF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4580" name="文本框 9228"/>
          <p:cNvSpPr txBox="1">
            <a:spLocks noChangeArrowheads="1"/>
          </p:cNvSpPr>
          <p:nvPr/>
        </p:nvSpPr>
        <p:spPr bwMode="auto">
          <a:xfrm>
            <a:off x="0" y="30163"/>
            <a:ext cx="7993063" cy="585787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CCCC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三、</a:t>
            </a:r>
            <a:r>
              <a:rPr lang="en-US" altLang="zh-CN" sz="32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1787</a:t>
            </a:r>
            <a:r>
              <a:rPr lang="zh-CN" altLang="en-US" sz="32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年</a:t>
            </a:r>
            <a:r>
              <a:rPr lang="en-US" altLang="zh-CN" sz="32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《</a:t>
            </a:r>
            <a:r>
              <a:rPr lang="zh-CN" altLang="en-US" sz="32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合众国宪法</a:t>
            </a:r>
            <a:r>
              <a:rPr lang="en-US" altLang="zh-CN" sz="32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》</a:t>
            </a:r>
            <a:endParaRPr lang="en-US" altLang="zh-CN" sz="320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占位符 41986"/>
          <p:cNvSpPr>
            <a:spLocks noGrp="1" noChangeArrowheads="1"/>
          </p:cNvSpPr>
          <p:nvPr>
            <p:ph idx="1"/>
          </p:nvPr>
        </p:nvSpPr>
        <p:spPr bwMode="auto">
          <a:xfrm>
            <a:off x="468313" y="1196975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>
              <a:buFontTx/>
              <a:buNone/>
            </a:pPr>
            <a:endParaRPr lang="zh-CN" altLang="en-US" smtClean="0"/>
          </a:p>
        </p:txBody>
      </p:sp>
      <p:pic>
        <p:nvPicPr>
          <p:cNvPr id="25603" name="图片 41988" descr="ca01deede4e80a3679f0559b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864235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250825" y="115888"/>
            <a:ext cx="8702675" cy="10779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chemeClr val="tx1"/>
                </a:solidFill>
              </a:rPr>
              <a:t>美国为立法、行政、司法</a:t>
            </a:r>
            <a:r>
              <a:rPr lang="zh-CN" altLang="en-US" sz="3200">
                <a:solidFill>
                  <a:srgbClr val="FF0000"/>
                </a:solidFill>
              </a:rPr>
              <a:t>三权分立</a:t>
            </a:r>
            <a:r>
              <a:rPr lang="zh-CN" altLang="en-US" sz="3200">
                <a:solidFill>
                  <a:schemeClr val="tx1"/>
                </a:solidFill>
              </a:rPr>
              <a:t>的</a:t>
            </a:r>
            <a:r>
              <a:rPr lang="zh-CN" altLang="en-US" sz="3200">
                <a:solidFill>
                  <a:srgbClr val="FF0000"/>
                </a:solidFill>
              </a:rPr>
              <a:t>联邦共和国</a:t>
            </a:r>
            <a:r>
              <a:rPr lang="zh-CN" altLang="en-US" sz="3200">
                <a:solidFill>
                  <a:schemeClr val="tx1"/>
                </a:solidFill>
              </a:rPr>
              <a:t>；实行</a:t>
            </a:r>
            <a:r>
              <a:rPr lang="zh-CN" altLang="en-US" sz="3200">
                <a:solidFill>
                  <a:srgbClr val="FF0000"/>
                </a:solidFill>
              </a:rPr>
              <a:t>总统制</a:t>
            </a:r>
            <a:r>
              <a:rPr lang="zh-CN" altLang="en-US" sz="3200">
                <a:solidFill>
                  <a:schemeClr val="tx1"/>
                </a:solidFill>
              </a:rPr>
              <a:t>（</a:t>
            </a:r>
            <a:r>
              <a:rPr lang="zh-CN" altLang="en-US">
                <a:solidFill>
                  <a:schemeClr val="tx1"/>
                </a:solidFill>
              </a:rPr>
              <a:t>总统既是国家元首，又是政府首脑）</a:t>
            </a:r>
            <a:r>
              <a:rPr lang="zh-CN" altLang="en-US" sz="3200">
                <a:solidFill>
                  <a:schemeClr val="tx1"/>
                </a:solidFill>
              </a:rPr>
              <a:t>。</a:t>
            </a:r>
            <a:endParaRPr lang="zh-CN" altLang="en-US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9228"/>
          <p:cNvSpPr txBox="1">
            <a:spLocks noChangeArrowheads="1"/>
          </p:cNvSpPr>
          <p:nvPr/>
        </p:nvSpPr>
        <p:spPr bwMode="auto">
          <a:xfrm>
            <a:off x="107950" y="322263"/>
            <a:ext cx="7993063" cy="585787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CCCC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三、</a:t>
            </a:r>
            <a:r>
              <a:rPr lang="en-US" altLang="zh-CN" sz="32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1787</a:t>
            </a:r>
            <a:r>
              <a:rPr lang="zh-CN" altLang="en-US" sz="32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年</a:t>
            </a:r>
            <a:r>
              <a:rPr lang="en-US" altLang="zh-CN" sz="32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《</a:t>
            </a:r>
            <a:r>
              <a:rPr lang="zh-CN" altLang="en-US" sz="32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合众国宪法</a:t>
            </a:r>
            <a:r>
              <a:rPr lang="en-US" altLang="zh-CN" sz="32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》</a:t>
            </a:r>
            <a:endParaRPr lang="en-US" altLang="zh-CN" sz="320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8113" y="4437063"/>
            <a:ext cx="8856662" cy="2246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tx1"/>
                </a:solidFill>
              </a:rPr>
              <a:t>1787</a:t>
            </a:r>
            <a:r>
              <a:rPr lang="zh-CN" altLang="en-US" sz="2800">
                <a:solidFill>
                  <a:schemeClr val="tx1"/>
                </a:solidFill>
              </a:rPr>
              <a:t>年宪法是美国成为一个拥有统一的</a:t>
            </a:r>
            <a:r>
              <a:rPr lang="zh-CN" altLang="en-US" sz="2800">
                <a:solidFill>
                  <a:srgbClr val="FF0000"/>
                </a:solidFill>
              </a:rPr>
              <a:t>中央政权的联邦国家</a:t>
            </a:r>
            <a:r>
              <a:rPr lang="zh-CN" altLang="en-US" sz="2800">
                <a:solidFill>
                  <a:schemeClr val="tx1"/>
                </a:solidFill>
              </a:rPr>
              <a:t>，促进了美国</a:t>
            </a:r>
            <a:r>
              <a:rPr lang="zh-CN" altLang="en-US" sz="2800">
                <a:solidFill>
                  <a:srgbClr val="FF0000"/>
                </a:solidFill>
              </a:rPr>
              <a:t>资本主义经济</a:t>
            </a:r>
            <a:r>
              <a:rPr lang="zh-CN" altLang="en-US" sz="2800">
                <a:solidFill>
                  <a:schemeClr val="tx1"/>
                </a:solidFill>
              </a:rPr>
              <a:t>的发展，巩固了</a:t>
            </a:r>
            <a:r>
              <a:rPr lang="zh-CN" altLang="en-US" sz="2800">
                <a:solidFill>
                  <a:srgbClr val="FF0000"/>
                </a:solidFill>
              </a:rPr>
              <a:t>资产阶级统治</a:t>
            </a:r>
            <a:r>
              <a:rPr lang="zh-CN" altLang="en-US" sz="2800">
                <a:solidFill>
                  <a:schemeClr val="tx1"/>
                </a:solidFill>
              </a:rPr>
              <a:t>。</a:t>
            </a:r>
            <a:endParaRPr lang="en-US" altLang="zh-CN" sz="2800">
              <a:solidFill>
                <a:schemeClr val="tx1"/>
              </a:solidFill>
            </a:endParaRPr>
          </a:p>
          <a:p>
            <a:pPr eaLnBrk="1" hangingPunct="1"/>
            <a:r>
              <a:rPr lang="zh-CN" altLang="en-US" sz="2800">
                <a:solidFill>
                  <a:srgbClr val="FF0000"/>
                </a:solidFill>
              </a:rPr>
              <a:t>没有废除黑人奴隶制</a:t>
            </a:r>
            <a:r>
              <a:rPr lang="zh-CN" altLang="en-US" sz="2800">
                <a:solidFill>
                  <a:schemeClr val="tx1"/>
                </a:solidFill>
              </a:rPr>
              <a:t>，印第安人、妇女和黑人被被排除在宪法权利保障之外。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107950" y="1196975"/>
            <a:ext cx="8675688" cy="3046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tx1"/>
                </a:solidFill>
              </a:rPr>
              <a:t>材料一  “我们的宪法之所以恒久，就在于它简洁，它是一块奠基石，而不是一座完整的大厦，或者用句老话比喻：它是根，而不是完美的藤。”                                  </a:t>
            </a:r>
            <a:r>
              <a:rPr lang="en-US" altLang="zh-CN">
                <a:solidFill>
                  <a:schemeClr val="tx1"/>
                </a:solidFill>
              </a:rPr>
              <a:t>——</a:t>
            </a:r>
            <a:r>
              <a:rPr lang="zh-CN" altLang="en-US">
                <a:solidFill>
                  <a:schemeClr val="tx1"/>
                </a:solidFill>
              </a:rPr>
              <a:t>美国总统威尔逊</a:t>
            </a:r>
            <a:endParaRPr lang="en-US" altLang="zh-CN">
              <a:solidFill>
                <a:schemeClr val="tx1"/>
              </a:solidFill>
            </a:endParaRPr>
          </a:p>
          <a:p>
            <a:pPr eaLnBrk="1" hangingPunct="1"/>
            <a:endParaRPr lang="en-US" altLang="zh-CN">
              <a:solidFill>
                <a:schemeClr val="tx1"/>
              </a:solidFill>
            </a:endParaRPr>
          </a:p>
          <a:p>
            <a:pPr eaLnBrk="1" hangingPunct="1"/>
            <a:r>
              <a:rPr lang="zh-CN" altLang="en-US">
                <a:solidFill>
                  <a:schemeClr val="tx1"/>
                </a:solidFill>
              </a:rPr>
              <a:t>材料二  “一个向上帝要求赋予自由的民族，没有迈出同时给予非洲人自由的第一步是不应该的。”</a:t>
            </a:r>
            <a:endParaRPr lang="en-US" altLang="zh-CN">
              <a:solidFill>
                <a:schemeClr val="tx1"/>
              </a:solidFill>
            </a:endParaRPr>
          </a:p>
          <a:p>
            <a:pPr eaLnBrk="1" hangingPunct="1"/>
            <a:r>
              <a:rPr lang="en-US" altLang="zh-CN">
                <a:solidFill>
                  <a:schemeClr val="tx1"/>
                </a:solidFill>
              </a:rPr>
              <a:t>                                        ——</a:t>
            </a:r>
            <a:r>
              <a:rPr lang="zh-CN" altLang="en-US">
                <a:solidFill>
                  <a:schemeClr val="tx1"/>
                </a:solidFill>
              </a:rPr>
              <a:t>美国黑人领袖马丁</a:t>
            </a:r>
            <a:r>
              <a:rPr lang="en-US" altLang="zh-CN">
                <a:solidFill>
                  <a:schemeClr val="tx1"/>
                </a:solidFill>
              </a:rPr>
              <a:t>·</a:t>
            </a:r>
            <a:r>
              <a:rPr lang="zh-CN" altLang="en-US">
                <a:solidFill>
                  <a:schemeClr val="tx1"/>
                </a:solidFill>
              </a:rPr>
              <a:t>路德</a:t>
            </a:r>
            <a:r>
              <a:rPr lang="en-US" altLang="zh-CN">
                <a:solidFill>
                  <a:schemeClr val="tx1"/>
                </a:solidFill>
              </a:rPr>
              <a:t>·</a:t>
            </a:r>
            <a:r>
              <a:rPr lang="zh-CN" altLang="en-US">
                <a:solidFill>
                  <a:schemeClr val="tx1"/>
                </a:solidFill>
              </a:rPr>
              <a:t>金</a:t>
            </a:r>
            <a:endParaRPr lang="en-US" altLang="zh-CN">
              <a:solidFill>
                <a:schemeClr val="tx1"/>
              </a:solidFill>
            </a:endParaRPr>
          </a:p>
          <a:p>
            <a:pPr eaLnBrk="1" hangingPunct="1"/>
            <a:r>
              <a:rPr lang="zh-CN" altLang="en-US">
                <a:solidFill>
                  <a:schemeClr val="tx1"/>
                </a:solidFill>
              </a:rPr>
              <a:t>根据上述材料，分析得出美国</a:t>
            </a:r>
            <a:r>
              <a:rPr lang="en-US" altLang="zh-CN">
                <a:solidFill>
                  <a:schemeClr val="tx1"/>
                </a:solidFill>
              </a:rPr>
              <a:t>1787</a:t>
            </a:r>
            <a:r>
              <a:rPr lang="zh-CN" altLang="en-US">
                <a:solidFill>
                  <a:schemeClr val="tx1"/>
                </a:solidFill>
              </a:rPr>
              <a:t>年宪法的影响。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14353"/>
          <p:cNvGrpSpPr/>
          <p:nvPr/>
        </p:nvGrpSpPr>
        <p:grpSpPr bwMode="auto">
          <a:xfrm>
            <a:off x="596900" y="1665288"/>
            <a:ext cx="3257550" cy="5167312"/>
            <a:chOff x="1257" y="1039"/>
            <a:chExt cx="2052" cy="3255"/>
          </a:xfrm>
        </p:grpSpPr>
        <p:sp>
          <p:nvSpPr>
            <p:cNvPr id="27653" name="文本框 14350"/>
            <p:cNvSpPr txBox="1">
              <a:spLocks noChangeArrowheads="1"/>
            </p:cNvSpPr>
            <p:nvPr/>
          </p:nvSpPr>
          <p:spPr bwMode="auto">
            <a:xfrm>
              <a:off x="1603" y="3771"/>
              <a:ext cx="136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>
                  <a:solidFill>
                    <a:schemeClr val="tx1"/>
                  </a:solidFill>
                  <a:latin typeface="华文中宋" pitchFamily="2" charset="-122"/>
                  <a:ea typeface="华文中宋" pitchFamily="2" charset="-122"/>
                </a:rPr>
                <a:t>大陆军总司令乔治</a:t>
              </a:r>
              <a:r>
                <a:rPr lang="en-US" altLang="zh-CN">
                  <a:solidFill>
                    <a:schemeClr val="tx1"/>
                  </a:solidFill>
                  <a:latin typeface="华文中宋" pitchFamily="2" charset="-122"/>
                  <a:ea typeface="华文中宋" pitchFamily="2" charset="-122"/>
                </a:rPr>
                <a:t>·</a:t>
              </a:r>
              <a:r>
                <a:rPr lang="zh-CN" altLang="en-US">
                  <a:solidFill>
                    <a:schemeClr val="tx1"/>
                  </a:solidFill>
                  <a:latin typeface="华文中宋" pitchFamily="2" charset="-122"/>
                  <a:ea typeface="华文中宋" pitchFamily="2" charset="-122"/>
                </a:rPr>
                <a:t>华盛顿</a:t>
              </a:r>
              <a:endParaRPr lang="zh-CN" altLang="en-US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endParaRPr>
            </a:p>
          </p:txBody>
        </p:sp>
        <p:pic>
          <p:nvPicPr>
            <p:cNvPr id="27654" name="图片 14351" descr="1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48"/>
            <a:stretch>
              <a:fillRect/>
            </a:stretch>
          </p:blipFill>
          <p:spPr bwMode="auto">
            <a:xfrm>
              <a:off x="1257" y="1039"/>
              <a:ext cx="2052" cy="2736"/>
            </a:xfrm>
            <a:prstGeom prst="rect">
              <a:avLst/>
            </a:prstGeom>
            <a:noFill/>
            <a:ln w="76200" cmpd="tri">
              <a:solidFill>
                <a:srgbClr val="FFCC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651" name="文本框 14354"/>
          <p:cNvSpPr txBox="1">
            <a:spLocks noChangeArrowheads="1"/>
          </p:cNvSpPr>
          <p:nvPr/>
        </p:nvSpPr>
        <p:spPr bwMode="auto">
          <a:xfrm>
            <a:off x="4140200" y="2133600"/>
            <a:ext cx="47529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乔治</a:t>
            </a:r>
            <a:r>
              <a:rPr lang="en-US" altLang="zh-CN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·</a:t>
            </a:r>
            <a:r>
              <a:rPr lang="zh-CN" altLang="en-US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华盛顿</a:t>
            </a:r>
            <a:r>
              <a:rPr lang="zh-CN" altLang="en-US" sz="280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“合众国之父”</a:t>
            </a:r>
            <a:r>
              <a:rPr lang="zh-CN" altLang="en-US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，美国独立战争时期大陆军总司令，</a:t>
            </a:r>
            <a:r>
              <a:rPr lang="zh-CN" altLang="en-US" sz="280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美国第一任总统</a:t>
            </a:r>
            <a:r>
              <a:rPr lang="zh-CN" altLang="en-US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。人们赞誉他是“战争时期最著名的将领，和平时期最杰出的领袖，同胞心目中最伟大的人物。”</a:t>
            </a:r>
            <a:endParaRPr lang="zh-CN" altLang="en-US" sz="280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7652" name="文本框 9228"/>
          <p:cNvSpPr txBox="1">
            <a:spLocks noChangeArrowheads="1"/>
          </p:cNvSpPr>
          <p:nvPr/>
        </p:nvSpPr>
        <p:spPr bwMode="auto">
          <a:xfrm>
            <a:off x="0" y="30163"/>
            <a:ext cx="7993063" cy="708025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CCCC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zh-CN" sz="40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Δ</a:t>
            </a:r>
            <a:r>
              <a:rPr lang="en-US" altLang="zh-CN" sz="40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 </a:t>
            </a:r>
            <a:r>
              <a:rPr lang="zh-CN" altLang="en-US" sz="32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华盛顿</a:t>
            </a:r>
            <a:endParaRPr lang="en-US" altLang="zh-CN" sz="320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40963"/>
          <p:cNvSpPr>
            <a:spLocks noChangeArrowheads="1"/>
          </p:cNvSpPr>
          <p:nvPr/>
        </p:nvSpPr>
        <p:spPr bwMode="auto">
          <a:xfrm>
            <a:off x="5873750" y="1884363"/>
            <a:ext cx="2655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CC0000"/>
                </a:solidFill>
                <a:latin typeface="Times New Roman" panose="02020603050405020304" pitchFamily="18" charset="0"/>
              </a:rPr>
              <a:t>《</a:t>
            </a:r>
            <a:r>
              <a:rPr lang="zh-CN" altLang="en-US" sz="3200">
                <a:solidFill>
                  <a:srgbClr val="CC0000"/>
                </a:solidFill>
                <a:latin typeface="Times New Roman" panose="02020603050405020304" pitchFamily="18" charset="0"/>
              </a:rPr>
              <a:t>巴黎和约</a:t>
            </a:r>
            <a:r>
              <a:rPr lang="en-US" altLang="zh-CN" sz="3200">
                <a:solidFill>
                  <a:srgbClr val="CC0000"/>
                </a:solidFill>
                <a:latin typeface="Times New Roman" panose="02020603050405020304" pitchFamily="18" charset="0"/>
              </a:rPr>
              <a:t>》</a:t>
            </a:r>
            <a:endParaRPr lang="zh-CN" altLang="en-US" sz="32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矩形 40964"/>
          <p:cNvSpPr>
            <a:spLocks noChangeArrowheads="1"/>
          </p:cNvSpPr>
          <p:nvPr/>
        </p:nvSpPr>
        <p:spPr bwMode="auto">
          <a:xfrm>
            <a:off x="611188" y="4824413"/>
            <a:ext cx="1009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CC0000"/>
                </a:solidFill>
                <a:latin typeface="Times New Roman" panose="02020603050405020304" pitchFamily="18" charset="0"/>
              </a:rPr>
              <a:t>胜利</a:t>
            </a:r>
            <a:endParaRPr lang="zh-CN" altLang="en-US" sz="32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6" name="矩形 40965"/>
          <p:cNvSpPr>
            <a:spLocks noChangeArrowheads="1"/>
          </p:cNvSpPr>
          <p:nvPr/>
        </p:nvSpPr>
        <p:spPr bwMode="auto">
          <a:xfrm>
            <a:off x="611188" y="3724275"/>
            <a:ext cx="10096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CC0000"/>
                </a:solidFill>
                <a:latin typeface="Times New Roman" panose="02020603050405020304" pitchFamily="18" charset="0"/>
              </a:rPr>
              <a:t>转折</a:t>
            </a:r>
            <a:endParaRPr lang="zh-CN" altLang="en-US" sz="32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7" name="矩形 40966"/>
          <p:cNvSpPr>
            <a:spLocks noChangeArrowheads="1"/>
          </p:cNvSpPr>
          <p:nvPr/>
        </p:nvSpPr>
        <p:spPr bwMode="auto">
          <a:xfrm>
            <a:off x="534988" y="2844800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CC0000"/>
                </a:solidFill>
                <a:latin typeface="Times New Roman" panose="02020603050405020304" pitchFamily="18" charset="0"/>
              </a:rPr>
              <a:t>建国</a:t>
            </a:r>
            <a:endParaRPr lang="zh-CN" altLang="en-US" sz="32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8" name="矩形 40967"/>
          <p:cNvSpPr>
            <a:spLocks noChangeArrowheads="1"/>
          </p:cNvSpPr>
          <p:nvPr/>
        </p:nvSpPr>
        <p:spPr bwMode="auto">
          <a:xfrm>
            <a:off x="482600" y="1884363"/>
            <a:ext cx="1111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>
                <a:solidFill>
                  <a:srgbClr val="CC0000"/>
                </a:solidFill>
                <a:latin typeface="Times New Roman" panose="02020603050405020304" pitchFamily="18" charset="0"/>
              </a:rPr>
              <a:t>建军</a:t>
            </a:r>
            <a:endParaRPr lang="zh-CN" altLang="en-US" sz="32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9" name="矩形 40968"/>
          <p:cNvSpPr>
            <a:spLocks noChangeArrowheads="1"/>
          </p:cNvSpPr>
          <p:nvPr/>
        </p:nvSpPr>
        <p:spPr bwMode="auto">
          <a:xfrm>
            <a:off x="534988" y="833438"/>
            <a:ext cx="10080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CC0000"/>
                </a:solidFill>
                <a:latin typeface="Times New Roman" panose="02020603050405020304" pitchFamily="18" charset="0"/>
              </a:rPr>
              <a:t>序幕</a:t>
            </a:r>
            <a:endParaRPr lang="zh-CN" altLang="en-US" sz="32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0" name="矩形 3"/>
          <p:cNvSpPr>
            <a:spLocks noChangeArrowheads="1"/>
          </p:cNvSpPr>
          <p:nvPr/>
        </p:nvSpPr>
        <p:spPr bwMode="auto">
          <a:xfrm>
            <a:off x="396875" y="5888038"/>
            <a:ext cx="3481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CC0000"/>
                </a:solidFill>
                <a:latin typeface="Times New Roman" panose="02020603050405020304" pitchFamily="18" charset="0"/>
              </a:rPr>
              <a:t>英国承认美国独立</a:t>
            </a:r>
            <a:endParaRPr lang="zh-CN" altLang="en-US"/>
          </a:p>
        </p:txBody>
      </p:sp>
      <p:sp>
        <p:nvSpPr>
          <p:cNvPr id="28681" name="矩形 4"/>
          <p:cNvSpPr>
            <a:spLocks noChangeArrowheads="1"/>
          </p:cNvSpPr>
          <p:nvPr/>
        </p:nvSpPr>
        <p:spPr bwMode="auto">
          <a:xfrm>
            <a:off x="5464175" y="3681413"/>
            <a:ext cx="3068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CC0000"/>
                </a:solidFill>
                <a:latin typeface="Times New Roman" panose="02020603050405020304" pitchFamily="18" charset="0"/>
              </a:rPr>
              <a:t>来克星顿的枪声</a:t>
            </a:r>
            <a:endParaRPr lang="zh-CN" altLang="en-US"/>
          </a:p>
        </p:txBody>
      </p:sp>
      <p:sp>
        <p:nvSpPr>
          <p:cNvPr id="28682" name="矩形 6"/>
          <p:cNvSpPr>
            <a:spLocks noChangeArrowheads="1"/>
          </p:cNvSpPr>
          <p:nvPr/>
        </p:nvSpPr>
        <p:spPr bwMode="auto">
          <a:xfrm>
            <a:off x="3581400" y="777875"/>
            <a:ext cx="63912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CC0000"/>
                </a:solidFill>
                <a:latin typeface="Times New Roman" panose="02020603050405020304" pitchFamily="18" charset="0"/>
              </a:rPr>
              <a:t>组建大陆军， 华盛顿任总司令</a:t>
            </a:r>
            <a:endParaRPr lang="zh-CN" altLang="en-US"/>
          </a:p>
        </p:txBody>
      </p:sp>
      <p:sp>
        <p:nvSpPr>
          <p:cNvPr id="28683" name="矩形 7"/>
          <p:cNvSpPr>
            <a:spLocks noChangeArrowheads="1"/>
          </p:cNvSpPr>
          <p:nvPr/>
        </p:nvSpPr>
        <p:spPr bwMode="auto">
          <a:xfrm>
            <a:off x="5464175" y="5888038"/>
            <a:ext cx="3068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CC0000"/>
                </a:solidFill>
                <a:latin typeface="Times New Roman" panose="02020603050405020304" pitchFamily="18" charset="0"/>
              </a:rPr>
              <a:t>英军约克镇投降</a:t>
            </a:r>
            <a:endParaRPr lang="zh-CN" altLang="en-US"/>
          </a:p>
        </p:txBody>
      </p:sp>
      <p:sp>
        <p:nvSpPr>
          <p:cNvPr id="28684" name="矩形 8"/>
          <p:cNvSpPr>
            <a:spLocks noChangeArrowheads="1"/>
          </p:cNvSpPr>
          <p:nvPr/>
        </p:nvSpPr>
        <p:spPr bwMode="auto">
          <a:xfrm>
            <a:off x="5670550" y="2840038"/>
            <a:ext cx="2655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CC0000"/>
                </a:solidFill>
                <a:latin typeface="Times New Roman" panose="02020603050405020304" pitchFamily="18" charset="0"/>
              </a:rPr>
              <a:t>萨拉托加大捷</a:t>
            </a:r>
            <a:endParaRPr lang="zh-CN" altLang="en-US" sz="32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5" name="矩形 9"/>
          <p:cNvSpPr>
            <a:spLocks noChangeArrowheads="1"/>
          </p:cNvSpPr>
          <p:nvPr/>
        </p:nvSpPr>
        <p:spPr bwMode="auto">
          <a:xfrm>
            <a:off x="5049838" y="4833938"/>
            <a:ext cx="347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CC0000"/>
                </a:solidFill>
                <a:latin typeface="Times New Roman" panose="02020603050405020304" pitchFamily="18" charset="0"/>
              </a:rPr>
              <a:t>《</a:t>
            </a:r>
            <a:r>
              <a:rPr lang="zh-CN" altLang="en-US" sz="3200">
                <a:solidFill>
                  <a:srgbClr val="CC0000"/>
                </a:solidFill>
                <a:latin typeface="Times New Roman" panose="02020603050405020304" pitchFamily="18" charset="0"/>
              </a:rPr>
              <a:t>独立宣言</a:t>
            </a:r>
            <a:r>
              <a:rPr lang="en-US" altLang="zh-CN" sz="3200">
                <a:solidFill>
                  <a:srgbClr val="CC0000"/>
                </a:solidFill>
                <a:latin typeface="Times New Roman" panose="02020603050405020304" pitchFamily="18" charset="0"/>
              </a:rPr>
              <a:t>》</a:t>
            </a:r>
            <a:r>
              <a:rPr lang="zh-CN" altLang="en-US" sz="3200">
                <a:solidFill>
                  <a:srgbClr val="CC0000"/>
                </a:solidFill>
                <a:latin typeface="Times New Roman" panose="02020603050405020304" pitchFamily="18" charset="0"/>
              </a:rPr>
              <a:t>发表</a:t>
            </a:r>
            <a:endParaRPr lang="zh-CN" altLang="en-US"/>
          </a:p>
        </p:txBody>
      </p:sp>
      <p:sp>
        <p:nvSpPr>
          <p:cNvPr id="28686" name="TextBox 10"/>
          <p:cNvSpPr txBox="1">
            <a:spLocks noChangeArrowheads="1"/>
          </p:cNvSpPr>
          <p:nvPr/>
        </p:nvSpPr>
        <p:spPr bwMode="auto">
          <a:xfrm>
            <a:off x="250825" y="255588"/>
            <a:ext cx="4152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/>
              <a:t>根据所学知识，请连线：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4"/>
          <p:cNvSpPr>
            <a:spLocks noChangeArrowheads="1"/>
          </p:cNvSpPr>
          <p:nvPr/>
        </p:nvSpPr>
        <p:spPr bwMode="auto">
          <a:xfrm>
            <a:off x="31750" y="49213"/>
            <a:ext cx="9166225" cy="181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chemeClr val="tx1"/>
                </a:solidFill>
              </a:rPr>
              <a:t>1</a:t>
            </a:r>
            <a:r>
              <a:rPr lang="zh-CN" altLang="zh-CN" sz="2800">
                <a:solidFill>
                  <a:schemeClr val="tx1"/>
                </a:solidFill>
              </a:rPr>
              <a:t>．结束了英国的殖民统治，实现了国家的独立，确定了比较民主的资产阶级政治体制的一场资产阶级革命是</a:t>
            </a:r>
            <a:endParaRPr lang="zh-CN" altLang="zh-CN" sz="2800">
              <a:solidFill>
                <a:schemeClr val="tx1"/>
              </a:solidFill>
            </a:endParaRPr>
          </a:p>
          <a:p>
            <a:r>
              <a:rPr lang="en-US" altLang="zh-CN" sz="2800">
                <a:solidFill>
                  <a:schemeClr val="tx1"/>
                </a:solidFill>
              </a:rPr>
              <a:t>A</a:t>
            </a:r>
            <a:r>
              <a:rPr lang="zh-CN" altLang="zh-CN" sz="2800">
                <a:solidFill>
                  <a:schemeClr val="tx1"/>
                </a:solidFill>
              </a:rPr>
              <a:t>． 英国资产阶级革命</a:t>
            </a:r>
            <a:r>
              <a:rPr lang="en-US" altLang="zh-CN" sz="2800">
                <a:solidFill>
                  <a:schemeClr val="tx1"/>
                </a:solidFill>
              </a:rPr>
              <a:t>                B</a:t>
            </a:r>
            <a:r>
              <a:rPr lang="zh-CN" altLang="zh-CN" sz="2800">
                <a:solidFill>
                  <a:schemeClr val="tx1"/>
                </a:solidFill>
              </a:rPr>
              <a:t>． 法国大革命</a:t>
            </a:r>
            <a:endParaRPr lang="zh-CN" altLang="zh-CN" sz="2800">
              <a:solidFill>
                <a:schemeClr val="tx1"/>
              </a:solidFill>
            </a:endParaRPr>
          </a:p>
          <a:p>
            <a:r>
              <a:rPr lang="en-US" altLang="zh-CN" sz="2800">
                <a:solidFill>
                  <a:schemeClr val="tx1"/>
                </a:solidFill>
              </a:rPr>
              <a:t>C</a:t>
            </a:r>
            <a:r>
              <a:rPr lang="zh-CN" altLang="zh-CN" sz="2800">
                <a:solidFill>
                  <a:schemeClr val="tx1"/>
                </a:solidFill>
              </a:rPr>
              <a:t>． 美国独立战争</a:t>
            </a:r>
            <a:r>
              <a:rPr lang="en-US" altLang="zh-CN" sz="2800">
                <a:solidFill>
                  <a:schemeClr val="tx1"/>
                </a:solidFill>
              </a:rPr>
              <a:t>                       D</a:t>
            </a:r>
            <a:r>
              <a:rPr lang="zh-CN" altLang="zh-CN" sz="2800">
                <a:solidFill>
                  <a:schemeClr val="tx1"/>
                </a:solidFill>
              </a:rPr>
              <a:t>． 鸦片战争</a:t>
            </a:r>
            <a:endParaRPr lang="zh-CN" altLang="zh-CN" sz="2800">
              <a:solidFill>
                <a:schemeClr val="tx1"/>
              </a:solidFill>
            </a:endParaRPr>
          </a:p>
        </p:txBody>
      </p:sp>
      <p:sp>
        <p:nvSpPr>
          <p:cNvPr id="29699" name="矩形 7"/>
          <p:cNvSpPr>
            <a:spLocks noChangeArrowheads="1"/>
          </p:cNvSpPr>
          <p:nvPr/>
        </p:nvSpPr>
        <p:spPr bwMode="auto">
          <a:xfrm>
            <a:off x="31750" y="2644775"/>
            <a:ext cx="9112250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800">
                <a:solidFill>
                  <a:schemeClr val="tx1"/>
                </a:solidFill>
              </a:rPr>
              <a:t>材料</a:t>
            </a:r>
            <a:r>
              <a:rPr lang="en-US" altLang="zh-CN" sz="2800">
                <a:solidFill>
                  <a:schemeClr val="tx1"/>
                </a:solidFill>
              </a:rPr>
              <a:t>   </a:t>
            </a:r>
            <a:r>
              <a:rPr lang="zh-CN" altLang="zh-CN" sz="2800">
                <a:solidFill>
                  <a:schemeClr val="tx1"/>
                </a:solidFill>
              </a:rPr>
              <a:t>人生来就是平等的，人人有生存权、自由权和追求幸福权，人民有变更或废除旧政府，建立新政府的权利。</a:t>
            </a:r>
            <a:endParaRPr lang="zh-CN" altLang="zh-CN" sz="2800">
              <a:solidFill>
                <a:schemeClr val="tx1"/>
              </a:solidFill>
            </a:endParaRPr>
          </a:p>
        </p:txBody>
      </p:sp>
      <p:sp>
        <p:nvSpPr>
          <p:cNvPr id="29700" name="矩形 8"/>
          <p:cNvSpPr>
            <a:spLocks noChangeArrowheads="1"/>
          </p:cNvSpPr>
          <p:nvPr/>
        </p:nvSpPr>
        <p:spPr bwMode="auto">
          <a:xfrm>
            <a:off x="31750" y="3598863"/>
            <a:ext cx="9112250" cy="954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/>
              <a:t>说说材料中的法案是什么？由什么机构在哪一年颁布的？这一法案的颁布有什么意义？</a:t>
            </a:r>
            <a:endParaRPr lang="zh-CN" altLang="en-US" sz="2800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68313" y="4868863"/>
            <a:ext cx="8424862" cy="9540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《</a:t>
            </a:r>
            <a:r>
              <a:rPr lang="zh-CN" altLang="en-US" sz="2800">
                <a:solidFill>
                  <a:srgbClr val="FF0000"/>
                </a:solidFill>
              </a:rPr>
              <a:t>独立宣言</a:t>
            </a:r>
            <a:r>
              <a:rPr lang="en-US" altLang="zh-CN" sz="2800">
                <a:solidFill>
                  <a:srgbClr val="FF0000"/>
                </a:solidFill>
              </a:rPr>
              <a:t>》</a:t>
            </a:r>
            <a:r>
              <a:rPr lang="zh-CN" altLang="en-US" sz="2800">
                <a:solidFill>
                  <a:schemeClr val="tx1"/>
                </a:solidFill>
              </a:rPr>
              <a:t>；大陆会议（或第二届大陆会议）；</a:t>
            </a:r>
            <a:r>
              <a:rPr lang="en-US" altLang="zh-CN" sz="2800">
                <a:solidFill>
                  <a:schemeClr val="tx1"/>
                </a:solidFill>
              </a:rPr>
              <a:t>1776</a:t>
            </a:r>
            <a:r>
              <a:rPr lang="zh-CN" altLang="en-US" sz="2800">
                <a:solidFill>
                  <a:schemeClr val="tx1"/>
                </a:solidFill>
              </a:rPr>
              <a:t>年；</a:t>
            </a:r>
            <a:r>
              <a:rPr lang="zh-CN" altLang="en-US" sz="2800">
                <a:solidFill>
                  <a:srgbClr val="FF0000"/>
                </a:solidFill>
              </a:rPr>
              <a:t>宣告北美</a:t>
            </a:r>
            <a:r>
              <a:rPr lang="en-US" altLang="zh-CN" sz="2800">
                <a:solidFill>
                  <a:schemeClr val="tx1"/>
                </a:solidFill>
              </a:rPr>
              <a:t>13</a:t>
            </a:r>
            <a:r>
              <a:rPr lang="zh-CN" altLang="en-US" sz="2800">
                <a:solidFill>
                  <a:schemeClr val="tx1"/>
                </a:solidFill>
              </a:rPr>
              <a:t>个殖民地</a:t>
            </a:r>
            <a:r>
              <a:rPr lang="zh-CN" altLang="en-US" sz="2800">
                <a:solidFill>
                  <a:srgbClr val="FF0000"/>
                </a:solidFill>
              </a:rPr>
              <a:t>脱离英国而独立</a:t>
            </a:r>
            <a:r>
              <a:rPr lang="zh-CN" altLang="en-US" sz="2800">
                <a:solidFill>
                  <a:schemeClr val="tx1"/>
                </a:solidFill>
              </a:rPr>
              <a:t>；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-14288" y="1341438"/>
            <a:ext cx="1439863" cy="520700"/>
          </a:xfrm>
          <a:custGeom>
            <a:avLst/>
            <a:gdLst>
              <a:gd name="connsiteX0" fmla="*/ 0 w 1914525"/>
              <a:gd name="connsiteY0" fmla="*/ 911790 h 1360932"/>
              <a:gd name="connsiteX1" fmla="*/ 457200 w 1914525"/>
              <a:gd name="connsiteY1" fmla="*/ 1326128 h 1360932"/>
              <a:gd name="connsiteX2" fmla="*/ 1457325 w 1914525"/>
              <a:gd name="connsiteY2" fmla="*/ 111690 h 1360932"/>
              <a:gd name="connsiteX3" fmla="*/ 1914525 w 1914525"/>
              <a:gd name="connsiteY3" fmla="*/ 54540 h 1360932"/>
              <a:gd name="connsiteX4" fmla="*/ 1914525 w 1914525"/>
              <a:gd name="connsiteY4" fmla="*/ 54540 h 1360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525" h="1360932">
                <a:moveTo>
                  <a:pt x="0" y="911790"/>
                </a:moveTo>
                <a:cubicBezTo>
                  <a:pt x="107156" y="1185634"/>
                  <a:pt x="214313" y="1459478"/>
                  <a:pt x="457200" y="1326128"/>
                </a:cubicBezTo>
                <a:cubicBezTo>
                  <a:pt x="700087" y="1192778"/>
                  <a:pt x="1214438" y="323621"/>
                  <a:pt x="1457325" y="111690"/>
                </a:cubicBezTo>
                <a:cubicBezTo>
                  <a:pt x="1700213" y="-100241"/>
                  <a:pt x="1914525" y="54540"/>
                  <a:pt x="1914525" y="54540"/>
                </a:cubicBezTo>
                <a:lnTo>
                  <a:pt x="1914525" y="5454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4100" descr="wuyueship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708275"/>
            <a:ext cx="3379788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文本框 4101"/>
          <p:cNvSpPr txBox="1">
            <a:spLocks noChangeArrowheads="1"/>
          </p:cNvSpPr>
          <p:nvPr/>
        </p:nvSpPr>
        <p:spPr bwMode="auto">
          <a:xfrm>
            <a:off x="0" y="5240338"/>
            <a:ext cx="5148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早期移民的“五月花号”船 </a:t>
            </a:r>
            <a:endParaRPr lang="zh-CN" altLang="en-US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  <p:grpSp>
        <p:nvGrpSpPr>
          <p:cNvPr id="4100" name="组合 4105"/>
          <p:cNvGrpSpPr/>
          <p:nvPr/>
        </p:nvGrpSpPr>
        <p:grpSpPr bwMode="auto">
          <a:xfrm>
            <a:off x="4176713" y="2390775"/>
            <a:ext cx="4681537" cy="3916363"/>
            <a:chOff x="338" y="625"/>
            <a:chExt cx="3493" cy="2775"/>
          </a:xfrm>
        </p:grpSpPr>
        <p:pic>
          <p:nvPicPr>
            <p:cNvPr id="4103" name="图片 4103" descr="sansoushi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" y="625"/>
              <a:ext cx="3493" cy="2183"/>
            </a:xfrm>
            <a:prstGeom prst="rect">
              <a:avLst/>
            </a:prstGeom>
            <a:noFill/>
            <a:ln w="76200" cmpd="tri">
              <a:solidFill>
                <a:srgbClr val="66CC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4" name="文本框 4104"/>
            <p:cNvSpPr txBox="1">
              <a:spLocks noChangeArrowheads="1"/>
            </p:cNvSpPr>
            <p:nvPr/>
          </p:nvSpPr>
          <p:spPr bwMode="auto">
            <a:xfrm>
              <a:off x="406" y="2811"/>
              <a:ext cx="3357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>
                  <a:solidFill>
                    <a:schemeClr val="tx1"/>
                  </a:solidFill>
                  <a:latin typeface="华文中宋" pitchFamily="2" charset="-122"/>
                  <a:ea typeface="华文中宋" pitchFamily="2" charset="-122"/>
                </a:rPr>
                <a:t>1607</a:t>
              </a:r>
              <a:r>
                <a:rPr lang="zh-CN" altLang="en-US">
                  <a:solidFill>
                    <a:schemeClr val="tx1"/>
                  </a:solidFill>
                  <a:latin typeface="华文中宋" pitchFamily="2" charset="-122"/>
                  <a:ea typeface="华文中宋" pitchFamily="2" charset="-122"/>
                </a:rPr>
                <a:t>年</a:t>
              </a:r>
              <a:r>
                <a:rPr lang="en-US" altLang="zh-CN">
                  <a:solidFill>
                    <a:schemeClr val="tx1"/>
                  </a:solidFill>
                  <a:latin typeface="华文中宋" pitchFamily="2" charset="-122"/>
                  <a:ea typeface="华文中宋" pitchFamily="2" charset="-122"/>
                </a:rPr>
                <a:t>4</a:t>
              </a:r>
              <a:r>
                <a:rPr lang="zh-CN" altLang="en-US">
                  <a:solidFill>
                    <a:schemeClr val="tx1"/>
                  </a:solidFill>
                  <a:latin typeface="华文中宋" pitchFamily="2" charset="-122"/>
                  <a:ea typeface="华文中宋" pitchFamily="2" charset="-122"/>
                </a:rPr>
                <a:t>月，三艘装有</a:t>
              </a:r>
              <a:r>
                <a:rPr lang="en-US" altLang="zh-CN">
                  <a:solidFill>
                    <a:schemeClr val="tx1"/>
                  </a:solidFill>
                  <a:latin typeface="华文中宋" pitchFamily="2" charset="-122"/>
                  <a:ea typeface="华文中宋" pitchFamily="2" charset="-122"/>
                </a:rPr>
                <a:t>102</a:t>
              </a:r>
              <a:r>
                <a:rPr lang="zh-CN" altLang="en-US">
                  <a:solidFill>
                    <a:schemeClr val="tx1"/>
                  </a:solidFill>
                  <a:latin typeface="华文中宋" pitchFamily="2" charset="-122"/>
                  <a:ea typeface="华文中宋" pitchFamily="2" charset="-122"/>
                </a:rPr>
                <a:t>名移民的船横渡大西洋 </a:t>
              </a:r>
              <a:endParaRPr lang="zh-CN" altLang="en-US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endParaRPr>
            </a:p>
          </p:txBody>
        </p:sp>
      </p:grpSp>
      <p:sp>
        <p:nvSpPr>
          <p:cNvPr id="3078" name="文本框 4107"/>
          <p:cNvSpPr txBox="1">
            <a:spLocks noChangeArrowheads="1"/>
          </p:cNvSpPr>
          <p:nvPr/>
        </p:nvSpPr>
        <p:spPr bwMode="auto">
          <a:xfrm>
            <a:off x="0" y="188913"/>
            <a:ext cx="7921625" cy="584200"/>
          </a:xfrm>
          <a:prstGeom prst="rect">
            <a:avLst/>
          </a:prstGeom>
          <a:noFill/>
          <a:ln w="38100" cmpd="dbl">
            <a:solidFill>
              <a:srgbClr val="FFCCCC"/>
            </a:solidFill>
            <a:miter lim="800000"/>
          </a:ln>
        </p:spPr>
        <p:txBody>
          <a:bodyPr>
            <a:spAutoFit/>
          </a:bodyPr>
          <a:lstStyle>
            <a:lvl1pPr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200" dirty="0" smtClean="0">
                <a:solidFill>
                  <a:schemeClr val="tx1"/>
                </a:solidFill>
                <a:latin typeface="+mn-ea"/>
                <a:ea typeface="+mn-ea"/>
              </a:rPr>
              <a:t>一、英属北美殖民地</a:t>
            </a:r>
            <a:endParaRPr lang="zh-CN" altLang="en-US" sz="3200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2.so.qhmsg.com/bdr/_240_/t01d2e9220217068e97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13787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588125" y="1735138"/>
            <a:ext cx="80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tx1"/>
                </a:solidFill>
              </a:rPr>
              <a:t>英国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3779838" y="2028825"/>
            <a:ext cx="3095625" cy="857250"/>
          </a:xfrm>
          <a:custGeom>
            <a:avLst/>
            <a:gdLst>
              <a:gd name="connsiteX0" fmla="*/ 2957512 w 2957512"/>
              <a:gd name="connsiteY0" fmla="*/ 0 h 857250"/>
              <a:gd name="connsiteX1" fmla="*/ 1471612 w 2957512"/>
              <a:gd name="connsiteY1" fmla="*/ 571500 h 857250"/>
              <a:gd name="connsiteX2" fmla="*/ 71437 w 2957512"/>
              <a:gd name="connsiteY2" fmla="*/ 828675 h 857250"/>
              <a:gd name="connsiteX3" fmla="*/ 71437 w 2957512"/>
              <a:gd name="connsiteY3" fmla="*/ 828675 h 857250"/>
              <a:gd name="connsiteX4" fmla="*/ 0 w 2957512"/>
              <a:gd name="connsiteY4" fmla="*/ 85725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7512" h="857250">
                <a:moveTo>
                  <a:pt x="2957512" y="0"/>
                </a:moveTo>
                <a:cubicBezTo>
                  <a:pt x="2455068" y="216694"/>
                  <a:pt x="1952624" y="433388"/>
                  <a:pt x="1471612" y="571500"/>
                </a:cubicBezTo>
                <a:cubicBezTo>
                  <a:pt x="990599" y="709613"/>
                  <a:pt x="71437" y="828675"/>
                  <a:pt x="71437" y="828675"/>
                </a:cubicBezTo>
                <a:lnTo>
                  <a:pt x="71437" y="828675"/>
                </a:lnTo>
                <a:lnTo>
                  <a:pt x="0" y="85725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0726" name="Picture 6" descr="http://p0.so.qhmsg.com/bdr/_240_/t01c622313db07ec7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4" r="24629"/>
          <a:stretch>
            <a:fillRect/>
          </a:stretch>
        </p:blipFill>
        <p:spPr bwMode="auto">
          <a:xfrm>
            <a:off x="5805488" y="114300"/>
            <a:ext cx="16859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http://p4.so.qhmsg.com/bdr/_240_/t01060cc2d5f3852c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98488"/>
            <a:ext cx="5329237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15975" y="5707063"/>
            <a:ext cx="77993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tx1"/>
                </a:solidFill>
              </a:rPr>
              <a:t>17</a:t>
            </a:r>
            <a:r>
              <a:rPr lang="zh-CN" altLang="en-US" sz="2800">
                <a:solidFill>
                  <a:schemeClr val="tx1"/>
                </a:solidFill>
              </a:rPr>
              <a:t>世纪初，英国开始在北美大西洋沿岸进行殖民</a:t>
            </a:r>
            <a:endParaRPr lang="zh-CN" altLang="en-US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77556E-17 C -0.00208 -0.00069 -0.00417 -0.00231 -0.00625 -0.00208 C -0.01059 -0.00162 -0.01875 0.00209 -0.01875 0.00209 C -0.02118 0.01875 -0.0224 0.0176 -0.03437 0.02292 C -0.03646 0.02385 -0.03854 0.02408 -0.04062 0.025 C -0.04375 0.02616 -0.05 0.02917 -0.05 0.02917 C -0.05712 0.03635 -0.06007 0.03936 -0.06875 0.04167 C -0.07917 0.05093 -0.09097 0.05047 -0.10312 0.05209 C -0.11302 0.05348 -0.13281 0.05625 -0.13281 0.05625 C -0.14427 0.06135 -0.13906 0.05926 -0.14844 0.0625 C -0.15573 0.06898 -0.16319 0.06922 -0.17187 0.07084 C -0.18889 0.07986 -0.20833 0.07686 -0.22656 0.07917 C -0.23733 0.08403 -0.25122 0.08542 -0.2625 0.08542 " pathEditMode="relative" ptsTypes="ffffffffffffA">
                                      <p:cBhvr>
                                        <p:cTn id="9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23560"/>
          <p:cNvGrpSpPr/>
          <p:nvPr/>
        </p:nvGrpSpPr>
        <p:grpSpPr bwMode="auto">
          <a:xfrm>
            <a:off x="4356100" y="1196975"/>
            <a:ext cx="4360863" cy="5513388"/>
            <a:chOff x="480" y="528"/>
            <a:chExt cx="2832" cy="3792"/>
          </a:xfrm>
        </p:grpSpPr>
        <p:grpSp>
          <p:nvGrpSpPr>
            <p:cNvPr id="8203" name="组合 23561"/>
            <p:cNvGrpSpPr/>
            <p:nvPr/>
          </p:nvGrpSpPr>
          <p:grpSpPr bwMode="auto">
            <a:xfrm>
              <a:off x="480" y="528"/>
              <a:ext cx="2832" cy="3792"/>
              <a:chOff x="816" y="480"/>
              <a:chExt cx="2640" cy="3648"/>
            </a:xfrm>
          </p:grpSpPr>
          <p:grpSp>
            <p:nvGrpSpPr>
              <p:cNvPr id="8221" name="组合 23562"/>
              <p:cNvGrpSpPr/>
              <p:nvPr/>
            </p:nvGrpSpPr>
            <p:grpSpPr bwMode="auto">
              <a:xfrm>
                <a:off x="816" y="480"/>
                <a:ext cx="2640" cy="3648"/>
                <a:chOff x="816" y="480"/>
                <a:chExt cx="2640" cy="3648"/>
              </a:xfrm>
            </p:grpSpPr>
            <p:pic>
              <p:nvPicPr>
                <p:cNvPr id="8225" name="图片 23563" descr="mdzc6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67" t="867" r="3209" b="2756"/>
                <a:stretch>
                  <a:fillRect/>
                </a:stretch>
              </p:blipFill>
              <p:spPr bwMode="auto">
                <a:xfrm>
                  <a:off x="816" y="480"/>
                  <a:ext cx="2640" cy="3648"/>
                </a:xfrm>
                <a:prstGeom prst="rect">
                  <a:avLst/>
                </a:prstGeom>
                <a:noFill/>
                <a:ln w="38100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226" name="文本框 23564"/>
                <p:cNvSpPr txBox="1">
                  <a:spLocks noChangeArrowheads="1"/>
                </p:cNvSpPr>
                <p:nvPr/>
              </p:nvSpPr>
              <p:spPr bwMode="auto">
                <a:xfrm>
                  <a:off x="816" y="3792"/>
                  <a:ext cx="445" cy="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zh-CN" altLang="en-US" sz="1200" b="0">
                      <a:solidFill>
                        <a:schemeClr val="tx2"/>
                      </a:solidFill>
                      <a:latin typeface="Verdana" panose="020B0604030504040204" pitchFamily="34" charset="0"/>
                    </a:rPr>
                    <a:t>萨凡纳</a:t>
                  </a:r>
                  <a:endParaRPr lang="zh-CN" altLang="en-US" sz="1200" b="0">
                    <a:solidFill>
                      <a:schemeClr val="tx2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8227" name="文本框 23565"/>
                <p:cNvSpPr txBox="1">
                  <a:spLocks noChangeArrowheads="1"/>
                </p:cNvSpPr>
                <p:nvPr/>
              </p:nvSpPr>
              <p:spPr bwMode="auto">
                <a:xfrm>
                  <a:off x="912" y="3552"/>
                  <a:ext cx="624" cy="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zh-CN" altLang="en-US" sz="1200" b="0">
                      <a:solidFill>
                        <a:schemeClr val="tx2"/>
                      </a:solidFill>
                      <a:latin typeface="Verdana" panose="020B0604030504040204" pitchFamily="34" charset="0"/>
                    </a:rPr>
                    <a:t>查尔斯顿</a:t>
                  </a:r>
                  <a:endParaRPr lang="zh-CN" altLang="en-US" sz="1200" b="0">
                    <a:solidFill>
                      <a:schemeClr val="tx2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8228" name="文本框 23566"/>
                <p:cNvSpPr txBox="1">
                  <a:spLocks noChangeArrowheads="1"/>
                </p:cNvSpPr>
                <p:nvPr/>
              </p:nvSpPr>
              <p:spPr bwMode="auto">
                <a:xfrm>
                  <a:off x="1276" y="3139"/>
                  <a:ext cx="596" cy="1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zh-CN" altLang="en-US" sz="1200" b="0">
                      <a:solidFill>
                        <a:schemeClr val="tx2"/>
                      </a:solidFill>
                      <a:latin typeface="Verdana" panose="020B0604030504040204" pitchFamily="34" charset="0"/>
                    </a:rPr>
                    <a:t>威尔明顿</a:t>
                  </a:r>
                  <a:endParaRPr lang="zh-CN" altLang="en-US" sz="1200" b="0">
                    <a:solidFill>
                      <a:schemeClr val="tx2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8229" name="文本框 23567"/>
                <p:cNvSpPr txBox="1">
                  <a:spLocks noChangeArrowheads="1"/>
                </p:cNvSpPr>
                <p:nvPr/>
              </p:nvSpPr>
              <p:spPr bwMode="auto">
                <a:xfrm>
                  <a:off x="1385" y="2352"/>
                  <a:ext cx="535" cy="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zh-CN" altLang="en-US" sz="1200" b="0">
                      <a:solidFill>
                        <a:schemeClr val="tx2"/>
                      </a:solidFill>
                      <a:latin typeface="Verdana" panose="020B0604030504040204" pitchFamily="34" charset="0"/>
                    </a:rPr>
                    <a:t>詹姆斯敦</a:t>
                  </a:r>
                  <a:endParaRPr lang="zh-CN" altLang="en-US" sz="1200" b="0">
                    <a:solidFill>
                      <a:schemeClr val="tx2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8230" name="文本框 23568"/>
                <p:cNvSpPr txBox="1">
                  <a:spLocks noChangeArrowheads="1"/>
                </p:cNvSpPr>
                <p:nvPr/>
              </p:nvSpPr>
              <p:spPr bwMode="auto">
                <a:xfrm>
                  <a:off x="1341" y="1843"/>
                  <a:ext cx="579" cy="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zh-CN" altLang="en-US" sz="1200" b="0">
                      <a:solidFill>
                        <a:schemeClr val="tx2"/>
                      </a:solidFill>
                      <a:latin typeface="Verdana" panose="020B0604030504040204" pitchFamily="34" charset="0"/>
                    </a:rPr>
                    <a:t>巴尔的摩</a:t>
                  </a:r>
                  <a:endParaRPr lang="zh-CN" altLang="en-US" sz="1200" b="0">
                    <a:solidFill>
                      <a:schemeClr val="tx2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8231" name="文本框 23569"/>
                <p:cNvSpPr txBox="1">
                  <a:spLocks noChangeArrowheads="1"/>
                </p:cNvSpPr>
                <p:nvPr/>
              </p:nvSpPr>
              <p:spPr bwMode="auto">
                <a:xfrm>
                  <a:off x="1776" y="1680"/>
                  <a:ext cx="356" cy="1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zh-CN" altLang="en-US" sz="1200" b="0">
                      <a:solidFill>
                        <a:schemeClr val="tx2"/>
                      </a:solidFill>
                      <a:latin typeface="Verdana" panose="020B0604030504040204" pitchFamily="34" charset="0"/>
                    </a:rPr>
                    <a:t>费城</a:t>
                  </a:r>
                  <a:endParaRPr lang="zh-CN" altLang="en-US" sz="1200" b="0">
                    <a:solidFill>
                      <a:schemeClr val="tx2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8232" name="文本框 23570"/>
                <p:cNvSpPr txBox="1">
                  <a:spLocks noChangeArrowheads="1"/>
                </p:cNvSpPr>
                <p:nvPr/>
              </p:nvSpPr>
              <p:spPr bwMode="auto">
                <a:xfrm>
                  <a:off x="1968" y="1507"/>
                  <a:ext cx="312" cy="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zh-CN" altLang="en-US" sz="1200" b="0">
                      <a:solidFill>
                        <a:schemeClr val="tx2"/>
                      </a:solidFill>
                      <a:latin typeface="Verdana" panose="020B0604030504040204" pitchFamily="34" charset="0"/>
                    </a:rPr>
                    <a:t>纽约</a:t>
                  </a:r>
                  <a:endParaRPr lang="zh-CN" altLang="en-US" sz="1200" b="0">
                    <a:solidFill>
                      <a:schemeClr val="tx2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8233" name="文本框 23571"/>
                <p:cNvSpPr txBox="1">
                  <a:spLocks noChangeArrowheads="1"/>
                </p:cNvSpPr>
                <p:nvPr/>
              </p:nvSpPr>
              <p:spPr bwMode="auto">
                <a:xfrm>
                  <a:off x="2246" y="1056"/>
                  <a:ext cx="490" cy="1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 b="1">
                      <a:solidFill>
                        <a:srgbClr val="0066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zh-CN" altLang="en-US" sz="1200" b="0">
                      <a:solidFill>
                        <a:schemeClr val="tx2"/>
                      </a:solidFill>
                      <a:latin typeface="Verdana" panose="020B0604030504040204" pitchFamily="34" charset="0"/>
                    </a:rPr>
                    <a:t>波士顿</a:t>
                  </a:r>
                  <a:endParaRPr lang="zh-CN" altLang="en-US" sz="1200" b="0">
                    <a:solidFill>
                      <a:schemeClr val="tx2"/>
                    </a:solidFill>
                    <a:latin typeface="Verdana" panose="020B0604030504040204" pitchFamily="34" charset="0"/>
                  </a:endParaRPr>
                </a:p>
              </p:txBody>
            </p:sp>
          </p:grpSp>
          <p:sp>
            <p:nvSpPr>
              <p:cNvPr id="8222" name="文本框 23572"/>
              <p:cNvSpPr txBox="1">
                <a:spLocks noChangeArrowheads="1"/>
              </p:cNvSpPr>
              <p:nvPr/>
            </p:nvSpPr>
            <p:spPr bwMode="auto">
              <a:xfrm rot="-1110638">
                <a:off x="2881" y="1775"/>
                <a:ext cx="357" cy="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rgbClr val="0066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400" b="1">
                    <a:solidFill>
                      <a:srgbClr val="0066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400" b="1">
                    <a:solidFill>
                      <a:srgbClr val="0066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400" b="1">
                    <a:solidFill>
                      <a:srgbClr val="0066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400" b="1">
                    <a:solidFill>
                      <a:srgbClr val="0066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rgbClr val="0066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rgbClr val="0066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rgbClr val="0066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rgbClr val="0066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>
                    <a:solidFill>
                      <a:schemeClr val="tx2"/>
                    </a:solidFill>
                    <a:latin typeface="Verdana" panose="020B0604030504040204" pitchFamily="34" charset="0"/>
                  </a:rPr>
                  <a:t>大</a:t>
                </a:r>
                <a:endParaRPr lang="zh-CN" altLang="en-US">
                  <a:solidFill>
                    <a:schemeClr val="tx2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8223" name="文本框 23573"/>
              <p:cNvSpPr txBox="1">
                <a:spLocks noChangeArrowheads="1"/>
              </p:cNvSpPr>
              <p:nvPr/>
            </p:nvSpPr>
            <p:spPr bwMode="auto">
              <a:xfrm rot="-974598">
                <a:off x="2641" y="2639"/>
                <a:ext cx="365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rgbClr val="0066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400" b="1">
                    <a:solidFill>
                      <a:srgbClr val="0066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400" b="1">
                    <a:solidFill>
                      <a:srgbClr val="0066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400" b="1">
                    <a:solidFill>
                      <a:srgbClr val="0066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400" b="1">
                    <a:solidFill>
                      <a:srgbClr val="0066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rgbClr val="0066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rgbClr val="0066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rgbClr val="0066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rgbClr val="0066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>
                    <a:solidFill>
                      <a:schemeClr val="tx2"/>
                    </a:solidFill>
                    <a:latin typeface="Verdana" panose="020B0604030504040204" pitchFamily="34" charset="0"/>
                  </a:rPr>
                  <a:t>西</a:t>
                </a:r>
                <a:endParaRPr lang="zh-CN" altLang="en-US">
                  <a:solidFill>
                    <a:schemeClr val="tx2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8224" name="文本框 23574"/>
              <p:cNvSpPr txBox="1">
                <a:spLocks noChangeArrowheads="1"/>
              </p:cNvSpPr>
              <p:nvPr/>
            </p:nvSpPr>
            <p:spPr bwMode="auto">
              <a:xfrm rot="-985758">
                <a:off x="2449" y="3503"/>
                <a:ext cx="312" cy="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rgbClr val="0066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400" b="1">
                    <a:solidFill>
                      <a:srgbClr val="0066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400" b="1">
                    <a:solidFill>
                      <a:srgbClr val="0066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400" b="1">
                    <a:solidFill>
                      <a:srgbClr val="0066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400" b="1">
                    <a:solidFill>
                      <a:srgbClr val="0066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rgbClr val="0066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rgbClr val="0066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rgbClr val="0066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rgbClr val="0066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>
                    <a:solidFill>
                      <a:schemeClr val="tx2"/>
                    </a:solidFill>
                    <a:latin typeface="Verdana" panose="020B0604030504040204" pitchFamily="34" charset="0"/>
                  </a:rPr>
                  <a:t>洋</a:t>
                </a:r>
                <a:endParaRPr lang="zh-CN" altLang="en-US">
                  <a:solidFill>
                    <a:schemeClr val="tx2"/>
                  </a:solidFill>
                  <a:latin typeface="Verdana" panose="020B0604030504040204" pitchFamily="34" charset="0"/>
                </a:endParaRPr>
              </a:p>
            </p:txBody>
          </p:sp>
        </p:grpSp>
        <p:graphicFrame>
          <p:nvGraphicFramePr>
            <p:cNvPr id="8204" name="对象 23575"/>
            <p:cNvGraphicFramePr/>
            <p:nvPr/>
          </p:nvGraphicFramePr>
          <p:xfrm>
            <a:off x="720" y="2160"/>
            <a:ext cx="495" cy="5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29" name="" r:id="rId2" imgW="723900" imgH="1651000" progId="MS_ClipArt_Gallery.2">
                    <p:embed/>
                  </p:oleObj>
                </mc:Choice>
                <mc:Fallback>
                  <p:oleObj name="" r:id="rId2" imgW="723900" imgH="1651000" progId="MS_ClipArt_Gallery.2">
                    <p:embed/>
                    <p:pic>
                      <p:nvPicPr>
                        <p:cNvPr id="0" name="图片 2252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2160"/>
                          <a:ext cx="495" cy="5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5" name="对象 23576"/>
            <p:cNvGraphicFramePr/>
            <p:nvPr/>
          </p:nvGraphicFramePr>
          <p:xfrm>
            <a:off x="610" y="3312"/>
            <a:ext cx="302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0" name="" r:id="rId4" imgW="4533900" imgH="4914900" progId="MS_ClipArt_Gallery.2">
                    <p:embed/>
                  </p:oleObj>
                </mc:Choice>
                <mc:Fallback>
                  <p:oleObj name="" r:id="rId4" imgW="4533900" imgH="4914900" progId="MS_ClipArt_Gallery.2">
                    <p:embed/>
                    <p:pic>
                      <p:nvPicPr>
                        <p:cNvPr id="0" name="图片 2252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0" y="3312"/>
                          <a:ext cx="302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6" name="对象 23577"/>
            <p:cNvGraphicFramePr/>
            <p:nvPr/>
          </p:nvGraphicFramePr>
          <p:xfrm>
            <a:off x="960" y="3502"/>
            <a:ext cx="158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1" name="" r:id="rId6" imgW="508000" imgH="622300" progId="MS_ClipArt_Gallery.2">
                    <p:embed/>
                  </p:oleObj>
                </mc:Choice>
                <mc:Fallback>
                  <p:oleObj name="" r:id="rId6" imgW="508000" imgH="622300" progId="MS_ClipArt_Gallery.2">
                    <p:embed/>
                    <p:pic>
                      <p:nvPicPr>
                        <p:cNvPr id="0" name="图片 2253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3502"/>
                          <a:ext cx="158" cy="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207" name="组合 23578"/>
            <p:cNvGrpSpPr/>
            <p:nvPr/>
          </p:nvGrpSpPr>
          <p:grpSpPr bwMode="auto">
            <a:xfrm>
              <a:off x="1104" y="720"/>
              <a:ext cx="1296" cy="720"/>
              <a:chOff x="1632" y="576"/>
              <a:chExt cx="1824" cy="960"/>
            </a:xfrm>
          </p:grpSpPr>
          <p:grpSp>
            <p:nvGrpSpPr>
              <p:cNvPr id="8208" name="组合 23579"/>
              <p:cNvGrpSpPr/>
              <p:nvPr/>
            </p:nvGrpSpPr>
            <p:grpSpPr bwMode="auto">
              <a:xfrm>
                <a:off x="3072" y="960"/>
                <a:ext cx="384" cy="144"/>
                <a:chOff x="4176" y="1344"/>
                <a:chExt cx="1584" cy="816"/>
              </a:xfrm>
            </p:grpSpPr>
            <p:sp>
              <p:nvSpPr>
                <p:cNvPr id="8219" name="任意多边形 23580"/>
                <p:cNvSpPr>
                  <a:spLocks noChangeArrowheads="1"/>
                </p:cNvSpPr>
                <p:nvPr/>
              </p:nvSpPr>
              <p:spPr bwMode="auto">
                <a:xfrm>
                  <a:off x="4176" y="1728"/>
                  <a:ext cx="1584" cy="4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1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0" name="矩形 23581"/>
                <p:cNvSpPr>
                  <a:spLocks noChangeArrowheads="1"/>
                </p:cNvSpPr>
                <p:nvPr/>
              </p:nvSpPr>
              <p:spPr bwMode="auto">
                <a:xfrm>
                  <a:off x="4608" y="1344"/>
                  <a:ext cx="672" cy="384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209" name="组合 23582"/>
              <p:cNvGrpSpPr/>
              <p:nvPr/>
            </p:nvGrpSpPr>
            <p:grpSpPr bwMode="auto">
              <a:xfrm>
                <a:off x="2112" y="576"/>
                <a:ext cx="1056" cy="336"/>
                <a:chOff x="2112" y="576"/>
                <a:chExt cx="1056" cy="336"/>
              </a:xfrm>
            </p:grpSpPr>
            <p:grpSp>
              <p:nvGrpSpPr>
                <p:cNvPr id="8213" name="组合 23583"/>
                <p:cNvGrpSpPr/>
                <p:nvPr/>
              </p:nvGrpSpPr>
              <p:grpSpPr bwMode="auto">
                <a:xfrm>
                  <a:off x="2976" y="576"/>
                  <a:ext cx="192" cy="144"/>
                  <a:chOff x="4656" y="2784"/>
                  <a:chExt cx="192" cy="144"/>
                </a:xfrm>
              </p:grpSpPr>
              <p:sp>
                <p:nvSpPr>
                  <p:cNvPr id="8217" name="椭圆 23584"/>
                  <p:cNvSpPr>
                    <a:spLocks noChangeArrowheads="1"/>
                  </p:cNvSpPr>
                  <p:nvPr/>
                </p:nvSpPr>
                <p:spPr bwMode="auto">
                  <a:xfrm>
                    <a:off x="4656" y="2784"/>
                    <a:ext cx="96" cy="96"/>
                  </a:xfrm>
                  <a:prstGeom prst="ellipse">
                    <a:avLst/>
                  </a:prstGeom>
                  <a:solidFill>
                    <a:srgbClr val="CC9900"/>
                  </a:solidFill>
                  <a:ln w="9525">
                    <a:round/>
                  </a:ln>
                  <a:scene3d>
                    <a:camera prst="legacyPerspectiveFront">
                      <a:rot lat="600000" lon="1500000" rev="0"/>
                    </a:camera>
                    <a:lightRig rig="legacyFlat4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rgbClr val="CC9900"/>
                    </a:extrusionClr>
                  </a:sp3d>
                </p:spPr>
                <p:txBody>
                  <a:bodyPr>
                    <a:flatTx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218" name="椭圆 23585"/>
                  <p:cNvSpPr>
                    <a:spLocks noChangeArrowheads="1"/>
                  </p:cNvSpPr>
                  <p:nvPr/>
                </p:nvSpPr>
                <p:spPr bwMode="auto">
                  <a:xfrm>
                    <a:off x="4752" y="2832"/>
                    <a:ext cx="96" cy="96"/>
                  </a:xfrm>
                  <a:prstGeom prst="ellipse">
                    <a:avLst/>
                  </a:prstGeom>
                  <a:solidFill>
                    <a:srgbClr val="CC9900"/>
                  </a:solidFill>
                  <a:ln w="9525">
                    <a:round/>
                  </a:ln>
                  <a:scene3d>
                    <a:camera prst="legacyPerspectiveFront">
                      <a:rot lat="899996" lon="1500000" rev="0"/>
                    </a:camera>
                    <a:lightRig rig="legacyFlat4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rgbClr val="CC9900"/>
                    </a:extrusionClr>
                  </a:sp3d>
                </p:spPr>
                <p:txBody>
                  <a:bodyPr>
                    <a:flatTx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214" name="组合 23586"/>
                <p:cNvGrpSpPr/>
                <p:nvPr/>
              </p:nvGrpSpPr>
              <p:grpSpPr bwMode="auto">
                <a:xfrm>
                  <a:off x="2112" y="768"/>
                  <a:ext cx="192" cy="144"/>
                  <a:chOff x="4656" y="2784"/>
                  <a:chExt cx="192" cy="144"/>
                </a:xfrm>
              </p:grpSpPr>
              <p:sp>
                <p:nvSpPr>
                  <p:cNvPr id="8215" name="椭圆 23587"/>
                  <p:cNvSpPr>
                    <a:spLocks noChangeArrowheads="1"/>
                  </p:cNvSpPr>
                  <p:nvPr/>
                </p:nvSpPr>
                <p:spPr bwMode="auto">
                  <a:xfrm>
                    <a:off x="4656" y="2784"/>
                    <a:ext cx="96" cy="96"/>
                  </a:xfrm>
                  <a:prstGeom prst="ellipse">
                    <a:avLst/>
                  </a:prstGeom>
                  <a:solidFill>
                    <a:srgbClr val="CC9900"/>
                  </a:solidFill>
                  <a:ln w="9525">
                    <a:round/>
                  </a:ln>
                  <a:scene3d>
                    <a:camera prst="legacyPerspectiveFront">
                      <a:rot lat="600000" lon="1500000" rev="0"/>
                    </a:camera>
                    <a:lightRig rig="legacyFlat4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rgbClr val="CC9900"/>
                    </a:extrusionClr>
                  </a:sp3d>
                </p:spPr>
                <p:txBody>
                  <a:bodyPr>
                    <a:flatTx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216" name="椭圆 23588"/>
                  <p:cNvSpPr>
                    <a:spLocks noChangeArrowheads="1"/>
                  </p:cNvSpPr>
                  <p:nvPr/>
                </p:nvSpPr>
                <p:spPr bwMode="auto">
                  <a:xfrm>
                    <a:off x="4752" y="2832"/>
                    <a:ext cx="96" cy="96"/>
                  </a:xfrm>
                  <a:prstGeom prst="ellipse">
                    <a:avLst/>
                  </a:prstGeom>
                  <a:solidFill>
                    <a:srgbClr val="CC9900"/>
                  </a:solidFill>
                  <a:ln w="9525">
                    <a:round/>
                  </a:ln>
                  <a:scene3d>
                    <a:camera prst="legacyPerspectiveFront">
                      <a:rot lat="899996" lon="1500000" rev="0"/>
                    </a:camera>
                    <a:lightRig rig="legacyFlat4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rgbClr val="CC9900"/>
                    </a:extrusionClr>
                  </a:sp3d>
                </p:spPr>
                <p:txBody>
                  <a:bodyPr>
                    <a:flatTx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8210" name="组合 23589"/>
              <p:cNvGrpSpPr/>
              <p:nvPr/>
            </p:nvGrpSpPr>
            <p:grpSpPr bwMode="auto">
              <a:xfrm>
                <a:off x="1632" y="1104"/>
                <a:ext cx="1008" cy="432"/>
                <a:chOff x="1632" y="1104"/>
                <a:chExt cx="1008" cy="432"/>
              </a:xfrm>
            </p:grpSpPr>
            <p:sp>
              <p:nvSpPr>
                <p:cNvPr id="8211" name="等腰三角形 23590"/>
                <p:cNvSpPr>
                  <a:spLocks noChangeArrowheads="1"/>
                </p:cNvSpPr>
                <p:nvPr/>
              </p:nvSpPr>
              <p:spPr bwMode="auto">
                <a:xfrm>
                  <a:off x="2448" y="1104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2" name="等腰三角形 23591"/>
                <p:cNvSpPr>
                  <a:spLocks noChangeArrowheads="1"/>
                </p:cNvSpPr>
                <p:nvPr/>
              </p:nvSpPr>
              <p:spPr bwMode="auto">
                <a:xfrm>
                  <a:off x="1632" y="1344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23593" name="文本框 23592"/>
          <p:cNvSpPr txBox="1">
            <a:spLocks noChangeArrowheads="1"/>
          </p:cNvSpPr>
          <p:nvPr/>
        </p:nvSpPr>
        <p:spPr bwMode="auto">
          <a:xfrm>
            <a:off x="4662488" y="1330325"/>
            <a:ext cx="202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00" u="sng">
                <a:solidFill>
                  <a:srgbClr val="CC0000"/>
                </a:solidFill>
                <a:latin typeface="Times New Roman" panose="02020603050405020304" pitchFamily="18" charset="0"/>
              </a:rPr>
              <a:t>木材、造船、冶铁</a:t>
            </a:r>
            <a:endParaRPr lang="zh-CN" altLang="en-US" sz="1800" u="sng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94" name="文本框 23593"/>
          <p:cNvSpPr txBox="1">
            <a:spLocks noChangeArrowheads="1"/>
          </p:cNvSpPr>
          <p:nvPr/>
        </p:nvSpPr>
        <p:spPr bwMode="auto">
          <a:xfrm>
            <a:off x="4468813" y="3011488"/>
            <a:ext cx="644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00" u="sng">
                <a:solidFill>
                  <a:srgbClr val="CC0000"/>
                </a:solidFill>
                <a:latin typeface="Times New Roman" panose="02020603050405020304" pitchFamily="18" charset="0"/>
              </a:rPr>
              <a:t>小麦</a:t>
            </a:r>
            <a:endParaRPr lang="zh-CN" altLang="en-US" sz="1800" u="sng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95" name="矩形 23594"/>
          <p:cNvSpPr>
            <a:spLocks noChangeArrowheads="1"/>
          </p:cNvSpPr>
          <p:nvPr/>
        </p:nvSpPr>
        <p:spPr bwMode="auto">
          <a:xfrm>
            <a:off x="4489450" y="4764088"/>
            <a:ext cx="1335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 u="sng">
                <a:solidFill>
                  <a:srgbClr val="CC0000"/>
                </a:solidFill>
                <a:latin typeface="Times New Roman" panose="02020603050405020304" pitchFamily="18" charset="0"/>
              </a:rPr>
              <a:t>烟草、蓝靛</a:t>
            </a:r>
            <a:endParaRPr lang="zh-CN" altLang="en-US" sz="1800" u="sng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82" name="文本框 23595"/>
          <p:cNvSpPr txBox="1">
            <a:spLocks noChangeArrowheads="1"/>
          </p:cNvSpPr>
          <p:nvPr/>
        </p:nvSpPr>
        <p:spPr bwMode="auto">
          <a:xfrm>
            <a:off x="827088" y="1541463"/>
            <a:ext cx="61595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800" dirty="0" smtClean="0">
                <a:solidFill>
                  <a:schemeClr val="tx2"/>
                </a:solidFill>
                <a:latin typeface="+mn-ea"/>
                <a:ea typeface="+mn-ea"/>
              </a:rPr>
              <a:t>北部：资本主义</a:t>
            </a:r>
            <a:r>
              <a:rPr lang="zh-CN" altLang="en-US" sz="2800" dirty="0" smtClean="0">
                <a:solidFill>
                  <a:srgbClr val="CC0000"/>
                </a:solidFill>
                <a:latin typeface="+mn-ea"/>
                <a:ea typeface="+mn-ea"/>
              </a:rPr>
              <a:t>工商业</a:t>
            </a:r>
            <a:r>
              <a:rPr lang="zh-CN" altLang="en-US" sz="2800" dirty="0" smtClean="0">
                <a:solidFill>
                  <a:schemeClr val="tx2"/>
                </a:solidFill>
                <a:latin typeface="+mn-ea"/>
                <a:ea typeface="+mn-ea"/>
              </a:rPr>
              <a:t>比较发达</a:t>
            </a:r>
            <a:endParaRPr lang="zh-CN" altLang="en-US" sz="2800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6183" name="文本框 23596"/>
          <p:cNvSpPr txBox="1">
            <a:spLocks noChangeArrowheads="1"/>
          </p:cNvSpPr>
          <p:nvPr/>
        </p:nvSpPr>
        <p:spPr bwMode="auto">
          <a:xfrm>
            <a:off x="2265363" y="1270000"/>
            <a:ext cx="614362" cy="53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800" dirty="0" smtClean="0">
                <a:solidFill>
                  <a:schemeClr val="tx2"/>
                </a:solidFill>
                <a:latin typeface="+mn-ea"/>
                <a:ea typeface="+mn-ea"/>
              </a:rPr>
              <a:t>中部：</a:t>
            </a:r>
            <a:r>
              <a:rPr lang="zh-CN" altLang="en-US" sz="2800" dirty="0" smtClean="0">
                <a:solidFill>
                  <a:srgbClr val="CC0000"/>
                </a:solidFill>
                <a:latin typeface="+mn-ea"/>
                <a:ea typeface="+mn-ea"/>
              </a:rPr>
              <a:t>农业</a:t>
            </a:r>
            <a:r>
              <a:rPr lang="zh-CN" altLang="en-US" sz="2800" dirty="0" smtClean="0">
                <a:solidFill>
                  <a:schemeClr val="tx2"/>
                </a:solidFill>
                <a:latin typeface="+mn-ea"/>
                <a:ea typeface="+mn-ea"/>
              </a:rPr>
              <a:t>规模较大，有谷仓之称</a:t>
            </a:r>
            <a:endParaRPr lang="zh-CN" altLang="en-US" sz="2800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6184" name="文本框 23597"/>
          <p:cNvSpPr txBox="1">
            <a:spLocks noChangeArrowheads="1"/>
          </p:cNvSpPr>
          <p:nvPr/>
        </p:nvSpPr>
        <p:spPr bwMode="auto">
          <a:xfrm>
            <a:off x="3390900" y="1484313"/>
            <a:ext cx="6159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800" dirty="0" smtClean="0">
                <a:solidFill>
                  <a:schemeClr val="tx2"/>
                </a:solidFill>
                <a:latin typeface="+mn-ea"/>
                <a:ea typeface="+mn-ea"/>
              </a:rPr>
              <a:t>南部：盛行</a:t>
            </a:r>
            <a:r>
              <a:rPr lang="zh-CN" altLang="en-US" sz="2800" dirty="0" smtClean="0">
                <a:solidFill>
                  <a:srgbClr val="CC0000"/>
                </a:solidFill>
                <a:latin typeface="+mn-ea"/>
                <a:ea typeface="+mn-ea"/>
              </a:rPr>
              <a:t>种植园</a:t>
            </a:r>
            <a:r>
              <a:rPr lang="zh-CN" altLang="en-US" sz="2800" dirty="0" smtClean="0">
                <a:solidFill>
                  <a:schemeClr val="tx2"/>
                </a:solidFill>
                <a:latin typeface="+mn-ea"/>
                <a:ea typeface="+mn-ea"/>
              </a:rPr>
              <a:t>经济</a:t>
            </a:r>
            <a:endParaRPr lang="zh-CN" altLang="en-US" sz="2800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42" name="文本框 4107"/>
          <p:cNvSpPr txBox="1">
            <a:spLocks noChangeArrowheads="1"/>
          </p:cNvSpPr>
          <p:nvPr/>
        </p:nvSpPr>
        <p:spPr bwMode="auto">
          <a:xfrm>
            <a:off x="0" y="188913"/>
            <a:ext cx="7921625" cy="584200"/>
          </a:xfrm>
          <a:prstGeom prst="rect">
            <a:avLst/>
          </a:prstGeom>
          <a:noFill/>
          <a:ln w="38100" cmpd="dbl">
            <a:solidFill>
              <a:srgbClr val="FFCCCC"/>
            </a:solidFill>
            <a:miter lim="800000"/>
          </a:ln>
        </p:spPr>
        <p:txBody>
          <a:bodyPr>
            <a:spAutoFit/>
          </a:bodyPr>
          <a:lstStyle>
            <a:lvl1pPr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200" dirty="0" smtClean="0">
                <a:solidFill>
                  <a:schemeClr val="tx1"/>
                </a:solidFill>
                <a:latin typeface="+mn-ea"/>
                <a:ea typeface="+mn-ea"/>
              </a:rPr>
              <a:t>一、英属北美殖民地</a:t>
            </a:r>
            <a:endParaRPr lang="zh-CN" altLang="en-US" sz="3200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8202" name="文本框 23559"/>
          <p:cNvSpPr txBox="1">
            <a:spLocks noChangeArrowheads="1"/>
          </p:cNvSpPr>
          <p:nvPr/>
        </p:nvSpPr>
        <p:spPr bwMode="auto">
          <a:xfrm>
            <a:off x="65088" y="773113"/>
            <a:ext cx="88995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en-US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、到</a:t>
            </a:r>
            <a:r>
              <a:rPr lang="en-US" altLang="zh-CN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18</a:t>
            </a:r>
            <a:r>
              <a:rPr lang="zh-CN" altLang="en-US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世纪中叶，北美</a:t>
            </a:r>
            <a:r>
              <a:rPr lang="en-US" altLang="zh-CN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13</a:t>
            </a:r>
            <a:r>
              <a:rPr lang="zh-CN" altLang="en-US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个殖民地</a:t>
            </a:r>
            <a:r>
              <a:rPr lang="zh-CN" altLang="en-US" sz="280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经济</a:t>
            </a:r>
            <a:r>
              <a:rPr lang="zh-CN" altLang="en-US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已经相当</a:t>
            </a:r>
            <a:r>
              <a:rPr lang="zh-CN" altLang="en-US" sz="280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繁荣</a:t>
            </a:r>
            <a:r>
              <a:rPr lang="zh-CN" altLang="en-US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。</a:t>
            </a:r>
            <a:endParaRPr lang="zh-CN" altLang="en-US" sz="280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93" grpId="0"/>
      <p:bldP spid="23594" grpId="0"/>
      <p:bldP spid="235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p0.so.qhimgs1.com/bdr/_240_/t01426fcb5d9cb4ed8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981075"/>
            <a:ext cx="3684587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984250"/>
            <a:ext cx="53641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tx1"/>
                </a:solidFill>
              </a:rPr>
              <a:t>2</a:t>
            </a:r>
            <a:r>
              <a:rPr lang="zh-CN" altLang="en-US" sz="3200">
                <a:solidFill>
                  <a:schemeClr val="tx1"/>
                </a:solidFill>
              </a:rPr>
              <a:t>、北美人民的</a:t>
            </a:r>
            <a:r>
              <a:rPr lang="zh-CN" altLang="en-US" sz="3200">
                <a:solidFill>
                  <a:srgbClr val="FF0000"/>
                </a:solidFill>
              </a:rPr>
              <a:t>民主和独立</a:t>
            </a:r>
            <a:r>
              <a:rPr lang="zh-CN" altLang="en-US" sz="3200">
                <a:solidFill>
                  <a:schemeClr val="tx1"/>
                </a:solidFill>
              </a:rPr>
              <a:t>意识日益增强。</a:t>
            </a:r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84888" y="2420938"/>
            <a:ext cx="306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chemeClr val="tx1"/>
                </a:solidFill>
              </a:rPr>
              <a:t>英国等欧洲移民</a:t>
            </a:r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84888" y="3900488"/>
            <a:ext cx="1831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chemeClr val="tx1"/>
                </a:solidFill>
              </a:rPr>
              <a:t>印第安人</a:t>
            </a:r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0825" y="5526088"/>
            <a:ext cx="1831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chemeClr val="tx1"/>
                </a:solidFill>
              </a:rPr>
              <a:t>非洲黑人</a:t>
            </a:r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6063" y="2736850"/>
            <a:ext cx="48720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/>
              <a:t>共同的文化，通用的语言。</a:t>
            </a:r>
            <a:endParaRPr lang="en-US" altLang="zh-CN" sz="2800"/>
          </a:p>
          <a:p>
            <a:pPr eaLnBrk="1" hangingPunct="1"/>
            <a:r>
              <a:rPr lang="zh-CN" altLang="en-US" sz="2800"/>
              <a:t>经济发展，启蒙思想的传播。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3" name="文本框 24592"/>
          <p:cNvSpPr txBox="1">
            <a:spLocks noChangeArrowheads="1"/>
          </p:cNvSpPr>
          <p:nvPr/>
        </p:nvSpPr>
        <p:spPr bwMode="auto">
          <a:xfrm>
            <a:off x="152400" y="852488"/>
            <a:ext cx="8883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3</a:t>
            </a:r>
            <a:r>
              <a:rPr lang="zh-CN" altLang="en-US" sz="280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、英国殖民统治阻碍北美资本主义经济的发展</a:t>
            </a:r>
            <a:endParaRPr lang="zh-CN" altLang="en-US" sz="280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4594" name="文本框 24593"/>
          <p:cNvSpPr txBox="1">
            <a:spLocks noChangeArrowheads="1"/>
          </p:cNvSpPr>
          <p:nvPr/>
        </p:nvSpPr>
        <p:spPr bwMode="auto">
          <a:xfrm>
            <a:off x="152400" y="1447800"/>
            <a:ext cx="5638800" cy="3090863"/>
          </a:xfrm>
          <a:prstGeom prst="rect">
            <a:avLst/>
          </a:prstGeom>
          <a:solidFill>
            <a:schemeClr val="bg1"/>
          </a:solidFill>
          <a:ln w="9525">
            <a:solidFill>
              <a:srgbClr val="66CCFF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请阅读图文后，回答问题：</a:t>
            </a:r>
            <a:endParaRPr lang="zh-CN" altLang="en-US" sz="280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  <a:p>
            <a:pPr eaLnBrk="1" hangingPunct="1"/>
            <a:r>
              <a:rPr lang="zh-CN" altLang="en-US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    </a:t>
            </a:r>
            <a:r>
              <a:rPr lang="en-US" altLang="zh-CN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1660</a:t>
            </a:r>
            <a:r>
              <a:rPr lang="zh-CN" altLang="en-US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年的</a:t>
            </a:r>
            <a:r>
              <a:rPr lang="en-US" altLang="zh-CN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《</a:t>
            </a:r>
            <a:r>
              <a:rPr lang="zh-CN" altLang="en-US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航海条例</a:t>
            </a:r>
            <a:r>
              <a:rPr lang="en-US" altLang="zh-CN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》</a:t>
            </a:r>
            <a:r>
              <a:rPr lang="zh-CN" altLang="en-US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，规定北美殖民地所有的输入和输出商品都要使用英国船只运输，一切物品只能运往英国。</a:t>
            </a:r>
            <a:r>
              <a:rPr lang="en-US" altLang="zh-CN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1765</a:t>
            </a:r>
            <a:r>
              <a:rPr lang="zh-CN" altLang="en-US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年的</a:t>
            </a:r>
            <a:r>
              <a:rPr lang="en-US" altLang="zh-CN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《</a:t>
            </a:r>
            <a:r>
              <a:rPr lang="zh-CN" altLang="en-US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印花税法</a:t>
            </a:r>
            <a:r>
              <a:rPr lang="en-US" altLang="zh-CN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》</a:t>
            </a:r>
            <a:r>
              <a:rPr lang="zh-CN" altLang="en-US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规定，所有的印刷品、商业单据、法律证件等都要缴纳印花税。</a:t>
            </a:r>
            <a:endParaRPr lang="zh-CN" altLang="en-US" sz="280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  <p:grpSp>
        <p:nvGrpSpPr>
          <p:cNvPr id="10244" name="组合 24594"/>
          <p:cNvGrpSpPr/>
          <p:nvPr/>
        </p:nvGrpSpPr>
        <p:grpSpPr bwMode="auto">
          <a:xfrm>
            <a:off x="5715000" y="1371600"/>
            <a:ext cx="3429000" cy="2608263"/>
            <a:chOff x="528" y="768"/>
            <a:chExt cx="2160" cy="1643"/>
          </a:xfrm>
        </p:grpSpPr>
        <p:pic>
          <p:nvPicPr>
            <p:cNvPr id="10252" name="图片 24595" descr="9-1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768"/>
              <a:ext cx="2160" cy="1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3" name="文本框 24596"/>
            <p:cNvSpPr txBox="1">
              <a:spLocks noChangeArrowheads="1"/>
            </p:cNvSpPr>
            <p:nvPr/>
          </p:nvSpPr>
          <p:spPr bwMode="auto">
            <a:xfrm>
              <a:off x="624" y="1392"/>
              <a:ext cx="5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800">
                  <a:solidFill>
                    <a:schemeClr val="tx1"/>
                  </a:solidFill>
                  <a:latin typeface="Times New Roman" panose="02020603050405020304" pitchFamily="18" charset="0"/>
                </a:rPr>
                <a:t>苦吗？</a:t>
              </a:r>
              <a:endParaRPr lang="zh-CN" altLang="en-US" sz="18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0245" name="文本框 24597"/>
          <p:cNvSpPr txBox="1">
            <a:spLocks noChangeArrowheads="1"/>
          </p:cNvSpPr>
          <p:nvPr/>
        </p:nvSpPr>
        <p:spPr bwMode="auto">
          <a:xfrm>
            <a:off x="5791200" y="1652588"/>
            <a:ext cx="1717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连糖都要上税</a:t>
            </a:r>
            <a:endParaRPr lang="zh-CN" altLang="en-US" sz="2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246" name="组合 24598"/>
          <p:cNvGrpSpPr/>
          <p:nvPr/>
        </p:nvGrpSpPr>
        <p:grpSpPr bwMode="auto">
          <a:xfrm>
            <a:off x="5715000" y="4054475"/>
            <a:ext cx="3505200" cy="2574925"/>
            <a:chOff x="3024" y="768"/>
            <a:chExt cx="2208" cy="1622"/>
          </a:xfrm>
        </p:grpSpPr>
        <p:pic>
          <p:nvPicPr>
            <p:cNvPr id="10250" name="图片 24599" descr="9-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768"/>
              <a:ext cx="2208" cy="1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1" name="文本框 24600"/>
            <p:cNvSpPr txBox="1">
              <a:spLocks noChangeArrowheads="1"/>
            </p:cNvSpPr>
            <p:nvPr/>
          </p:nvSpPr>
          <p:spPr bwMode="auto">
            <a:xfrm>
              <a:off x="4272" y="912"/>
              <a:ext cx="76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>
                  <a:solidFill>
                    <a:schemeClr val="tx1"/>
                  </a:solidFill>
                  <a:latin typeface="Times New Roman" panose="02020603050405020304" pitchFamily="18" charset="0"/>
                </a:rPr>
                <a:t>税务局的人</a:t>
              </a:r>
              <a:endParaRPr lang="zh-CN" altLang="en-US" sz="16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4602" name="文本框 24601"/>
          <p:cNvSpPr txBox="1">
            <a:spLocks noChangeArrowheads="1"/>
          </p:cNvSpPr>
          <p:nvPr/>
        </p:nvSpPr>
        <p:spPr bwMode="auto">
          <a:xfrm>
            <a:off x="139700" y="4926013"/>
            <a:ext cx="5664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英国殖民统治者对北美经济的发展持何态度呢？</a:t>
            </a:r>
            <a:r>
              <a:rPr lang="zh-CN" altLang="en-US" sz="20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  </a:t>
            </a:r>
            <a:endParaRPr lang="zh-CN" altLang="en-US" sz="180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3" name="文本框 4107"/>
          <p:cNvSpPr txBox="1">
            <a:spLocks noChangeArrowheads="1"/>
          </p:cNvSpPr>
          <p:nvPr/>
        </p:nvSpPr>
        <p:spPr bwMode="auto">
          <a:xfrm>
            <a:off x="0" y="188913"/>
            <a:ext cx="7921625" cy="584200"/>
          </a:xfrm>
          <a:prstGeom prst="rect">
            <a:avLst/>
          </a:prstGeom>
          <a:noFill/>
          <a:ln w="38100" cmpd="dbl">
            <a:solidFill>
              <a:srgbClr val="FFCCCC"/>
            </a:solidFill>
            <a:miter lim="800000"/>
          </a:ln>
        </p:spPr>
        <p:txBody>
          <a:bodyPr>
            <a:spAutoFit/>
          </a:bodyPr>
          <a:lstStyle>
            <a:lvl1pPr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200" dirty="0" smtClean="0">
                <a:solidFill>
                  <a:schemeClr val="tx1"/>
                </a:solidFill>
                <a:latin typeface="+mn-ea"/>
                <a:ea typeface="+mn-ea"/>
              </a:rPr>
              <a:t>一、英属北美</a:t>
            </a:r>
            <a:r>
              <a:rPr lang="zh-CN" altLang="en-US" sz="3200" dirty="0" smtClean="0">
                <a:solidFill>
                  <a:schemeClr val="tx1"/>
                </a:solidFill>
                <a:latin typeface="+mn-ea"/>
                <a:ea typeface="+mn-ea"/>
              </a:rPr>
              <a:t>殖民地</a:t>
            </a:r>
            <a:endParaRPr lang="zh-CN" altLang="en-US" sz="3200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0249" name="TextBox 1"/>
          <p:cNvSpPr txBox="1">
            <a:spLocks noChangeArrowheads="1"/>
          </p:cNvSpPr>
          <p:nvPr/>
        </p:nvSpPr>
        <p:spPr bwMode="auto">
          <a:xfrm>
            <a:off x="5799138" y="4157663"/>
            <a:ext cx="12557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00">
                <a:solidFill>
                  <a:schemeClr val="tx1"/>
                </a:solidFill>
              </a:rPr>
              <a:t>毕业证书也要征税吗？</a:t>
            </a:r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3" grpId="0"/>
      <p:bldP spid="24594" grpId="0" animBg="1"/>
      <p:bldP spid="246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9220" descr="3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1700213"/>
            <a:ext cx="5808662" cy="4757737"/>
          </a:xfrm>
          <a:prstGeom prst="rect">
            <a:avLst/>
          </a:prstGeom>
          <a:noFill/>
          <a:ln w="76200" cmpd="tri">
            <a:solidFill>
              <a:srgbClr val="FF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文本框 9221"/>
          <p:cNvSpPr txBox="1">
            <a:spLocks noChangeArrowheads="1"/>
          </p:cNvSpPr>
          <p:nvPr/>
        </p:nvSpPr>
        <p:spPr bwMode="auto">
          <a:xfrm>
            <a:off x="5351463" y="6381750"/>
            <a:ext cx="38163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b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波士顿倾茶事件 </a:t>
            </a:r>
            <a:endParaRPr lang="zh-CN" altLang="en-US" b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  <p:grpSp>
        <p:nvGrpSpPr>
          <p:cNvPr id="11268" name="组合 9226"/>
          <p:cNvGrpSpPr/>
          <p:nvPr/>
        </p:nvGrpSpPr>
        <p:grpSpPr bwMode="auto">
          <a:xfrm>
            <a:off x="161925" y="2133600"/>
            <a:ext cx="3173413" cy="4235450"/>
            <a:chOff x="102" y="1344"/>
            <a:chExt cx="1999" cy="2668"/>
          </a:xfrm>
        </p:grpSpPr>
        <p:pic>
          <p:nvPicPr>
            <p:cNvPr id="11271" name="图片 9223" descr="3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344"/>
              <a:ext cx="1652" cy="2154"/>
            </a:xfrm>
            <a:prstGeom prst="rect">
              <a:avLst/>
            </a:prstGeom>
            <a:noFill/>
            <a:ln w="76200" cmpd="tri">
              <a:solidFill>
                <a:srgbClr val="FFCC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2" name="文本框 9224"/>
            <p:cNvSpPr txBox="1">
              <a:spLocks noChangeArrowheads="1"/>
            </p:cNvSpPr>
            <p:nvPr/>
          </p:nvSpPr>
          <p:spPr bwMode="auto">
            <a:xfrm>
              <a:off x="102" y="3566"/>
              <a:ext cx="199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rgbClr val="0066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000" b="0">
                  <a:solidFill>
                    <a:schemeClr val="tx1"/>
                  </a:solidFill>
                  <a:latin typeface="华文中宋" pitchFamily="2" charset="-122"/>
                  <a:ea typeface="华文中宋" pitchFamily="2" charset="-122"/>
                </a:rPr>
                <a:t>波士顿倾茶事件的主要领导人</a:t>
              </a:r>
              <a:r>
                <a:rPr lang="en-US" altLang="zh-CN" sz="2000" b="0">
                  <a:solidFill>
                    <a:schemeClr val="tx1"/>
                  </a:solidFill>
                  <a:latin typeface="华文中宋" pitchFamily="2" charset="-122"/>
                  <a:ea typeface="华文中宋" pitchFamily="2" charset="-122"/>
                </a:rPr>
                <a:t>——</a:t>
              </a:r>
              <a:r>
                <a:rPr lang="zh-CN" altLang="en-US" sz="2000" b="0">
                  <a:solidFill>
                    <a:schemeClr val="tx1"/>
                  </a:solidFill>
                  <a:latin typeface="华文中宋" pitchFamily="2" charset="-122"/>
                  <a:ea typeface="华文中宋" pitchFamily="2" charset="-122"/>
                </a:rPr>
                <a:t>塞缪尔</a:t>
              </a:r>
              <a:r>
                <a:rPr lang="en-US" altLang="zh-CN" sz="2000" b="0">
                  <a:solidFill>
                    <a:schemeClr val="tx1"/>
                  </a:solidFill>
                  <a:latin typeface="华文中宋" pitchFamily="2" charset="-122"/>
                  <a:ea typeface="华文中宋" pitchFamily="2" charset="-122"/>
                </a:rPr>
                <a:t>·</a:t>
              </a:r>
              <a:r>
                <a:rPr lang="zh-CN" altLang="en-US" sz="2000" b="0">
                  <a:solidFill>
                    <a:schemeClr val="tx1"/>
                  </a:solidFill>
                  <a:latin typeface="华文中宋" pitchFamily="2" charset="-122"/>
                  <a:ea typeface="华文中宋" pitchFamily="2" charset="-122"/>
                </a:rPr>
                <a:t>亚当斯 </a:t>
              </a:r>
              <a:endParaRPr lang="zh-CN" altLang="en-US" sz="2000" b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endParaRPr>
            </a:p>
          </p:txBody>
        </p:sp>
      </p:grpSp>
      <p:sp>
        <p:nvSpPr>
          <p:cNvPr id="11269" name="文本框 9225"/>
          <p:cNvSpPr txBox="1">
            <a:spLocks noChangeArrowheads="1"/>
          </p:cNvSpPr>
          <p:nvPr/>
        </p:nvSpPr>
        <p:spPr bwMode="auto">
          <a:xfrm>
            <a:off x="161925" y="930275"/>
            <a:ext cx="7669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en-US" sz="32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、</a:t>
            </a:r>
            <a:r>
              <a:rPr lang="zh-CN" altLang="en-US" sz="320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导火线</a:t>
            </a:r>
            <a:r>
              <a:rPr lang="en-US" altLang="zh-CN" sz="32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——1773</a:t>
            </a:r>
            <a:r>
              <a:rPr lang="zh-CN" altLang="en-US" sz="32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年波士顿倾茶事件</a:t>
            </a:r>
            <a:endParaRPr lang="zh-CN" altLang="en-US" sz="320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1270" name="文本框 9228"/>
          <p:cNvSpPr txBox="1">
            <a:spLocks noChangeArrowheads="1"/>
          </p:cNvSpPr>
          <p:nvPr/>
        </p:nvSpPr>
        <p:spPr bwMode="auto">
          <a:xfrm>
            <a:off x="0" y="30163"/>
            <a:ext cx="7993063" cy="585787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CCCC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二、美国独立战争</a:t>
            </a:r>
            <a:endParaRPr lang="en-US" altLang="zh-CN" sz="320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3076" descr="Img201929802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8353425" cy="4549775"/>
          </a:xfrm>
          <a:prstGeom prst="rect">
            <a:avLst/>
          </a:prstGeom>
          <a:noFill/>
          <a:ln w="76200" cmpd="tri">
            <a:solidFill>
              <a:srgbClr val="FF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文本框 3077"/>
          <p:cNvSpPr txBox="1">
            <a:spLocks noChangeArrowheads="1"/>
          </p:cNvSpPr>
          <p:nvPr/>
        </p:nvSpPr>
        <p:spPr bwMode="auto">
          <a:xfrm>
            <a:off x="2051050" y="6323013"/>
            <a:ext cx="6410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打响美国独立战争第一枪的莱克星顿 </a:t>
            </a:r>
            <a:endParaRPr lang="zh-CN" altLang="en-US" b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2292" name="文本框 3080"/>
          <p:cNvSpPr txBox="1">
            <a:spLocks noChangeArrowheads="1"/>
          </p:cNvSpPr>
          <p:nvPr/>
        </p:nvSpPr>
        <p:spPr bwMode="auto">
          <a:xfrm>
            <a:off x="179388" y="935038"/>
            <a:ext cx="676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en-US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、序幕</a:t>
            </a:r>
            <a:r>
              <a:rPr lang="en-US" altLang="zh-CN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——1775</a:t>
            </a:r>
            <a:r>
              <a:rPr lang="zh-CN" altLang="en-US"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年来克星顿枪声</a:t>
            </a:r>
            <a:endParaRPr lang="zh-CN" altLang="en-US" sz="280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2293" name="文本框 9228"/>
          <p:cNvSpPr txBox="1">
            <a:spLocks noChangeArrowheads="1"/>
          </p:cNvSpPr>
          <p:nvPr/>
        </p:nvSpPr>
        <p:spPr bwMode="auto">
          <a:xfrm>
            <a:off x="0" y="30163"/>
            <a:ext cx="7993063" cy="585787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CCCC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66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二、美国独立战争</a:t>
            </a:r>
            <a:endParaRPr lang="en-US" altLang="zh-CN" sz="320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PP_MARK_KEY" val="31b6fafa-fbd0-4347-8919-371ca4f21d08"/>
  <p:tag name="COMMONDATA" val="eyJoZGlkIjoiNjk5YTUwNTc2MTQ4OTg5OTE2MjFhNGIzMmM4NGFmNW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2126</Words>
  <Application>WPS 演示</Application>
  <PresentationFormat>全屏显示(4:3)</PresentationFormat>
  <Paragraphs>220</Paragraphs>
  <Slides>26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Arial</vt:lpstr>
      <vt:lpstr>宋体</vt:lpstr>
      <vt:lpstr>Wingdings</vt:lpstr>
      <vt:lpstr>华文中宋</vt:lpstr>
      <vt:lpstr>Verdana</vt:lpstr>
      <vt:lpstr>Times New Roman</vt:lpstr>
      <vt:lpstr>微软雅黑</vt:lpstr>
      <vt:lpstr>Arial Unicode MS</vt:lpstr>
      <vt:lpstr>Calibri</vt:lpstr>
      <vt:lpstr>华文新魏</vt:lpstr>
      <vt:lpstr>Segoe Print</vt:lpstr>
      <vt:lpstr>Office 主题​​</vt:lpstr>
      <vt:lpstr>MS_ClipArt_Gallery.2</vt:lpstr>
      <vt:lpstr>MS_ClipArt_Gallery.2</vt:lpstr>
      <vt:lpstr>MS_ClipArt_Gallery.2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美国《独立宣言》的签署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迪哲</cp:lastModifiedBy>
  <cp:revision>1</cp:revision>
  <dcterms:created xsi:type="dcterms:W3CDTF">2023-03-03T00:47:39Z</dcterms:created>
  <dcterms:modified xsi:type="dcterms:W3CDTF">2023-03-03T00:47:39Z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565F8D4FA2A9430F8C9F29BE340E178B</vt:lpwstr>
  </property>
  <property fmtid="{D5CDD505-2E9C-101B-9397-08002B2CF9AE}" pid="3" name="KSOProductBuildVer">
    <vt:lpwstr>2052-11.1.0.13703</vt:lpwstr>
  </property>
</Properties>
</file>