
<file path=[Content_Types].xml><?xml version="1.0" encoding="utf-8"?>
<Types xmlns="http://schemas.openxmlformats.org/package/2006/content-types">
  <Default Extension="jpeg" ContentType="image/jpeg"/>
  <Default Extension="wav" ContentType="audio/x-wav"/>
  <Default Extension="wdp" ContentType="image/vnd.ms-photo"/>
  <Default Extension="png" ContentType="image/png"/>
  <Default Extension="gif" ContentType="image/gif"/>
  <Default Extension="wmv" ContentType="video/x-ms-wmv"/>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83" r:id="rId4"/>
    <p:sldId id="284" r:id="rId5"/>
    <p:sldId id="259" r:id="rId7"/>
    <p:sldId id="264" r:id="rId8"/>
    <p:sldId id="265" r:id="rId9"/>
    <p:sldId id="266" r:id="rId10"/>
    <p:sldId id="267" r:id="rId11"/>
    <p:sldId id="268" r:id="rId12"/>
    <p:sldId id="269" r:id="rId13"/>
    <p:sldId id="270" r:id="rId14"/>
    <p:sldId id="271" r:id="rId15"/>
    <p:sldId id="272" r:id="rId16"/>
    <p:sldId id="273" r:id="rId17"/>
    <p:sldId id="274" r:id="rId18"/>
    <p:sldId id="277" r:id="rId19"/>
    <p:sldId id="281" r:id="rId20"/>
    <p:sldId id="276" r:id="rId21"/>
    <p:sldId id="278" r:id="rId22"/>
    <p:sldId id="28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一节成功的课，离不开前期的精心准备，上课前，我根据学生的学习情况以及性格特点，划分了学习小组</a:t>
            </a:r>
            <a:endParaRPr lang="zh-CN" altLang="en-US" dirty="0"/>
          </a:p>
        </p:txBody>
      </p:sp>
      <p:sp>
        <p:nvSpPr>
          <p:cNvPr id="4" name="灯片编号占位符 3"/>
          <p:cNvSpPr>
            <a:spLocks noGrp="1"/>
          </p:cNvSpPr>
          <p:nvPr>
            <p:ph type="sldNum" sz="quarter" idx="10"/>
          </p:nvPr>
        </p:nvSpPr>
        <p:spPr/>
        <p:txBody>
          <a:bodyPr/>
          <a:lstStyle/>
          <a:p>
            <a:fld id="{F90D0556-8536-4523-8B66-5DDBB6451DE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61113" y="1371596"/>
            <a:ext cx="7086600" cy="1576659"/>
          </a:xfrm>
        </p:spPr>
        <p:txBody>
          <a:bodyPr anchor="b">
            <a:normAutofit/>
          </a:bodyPr>
          <a:lstStyle>
            <a:lvl1pPr algn="ctr">
              <a:defRPr sz="40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561113" y="3040330"/>
            <a:ext cx="7086600" cy="747893"/>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6F1E9F-CDE5-4976-A53B-9F21ACD47DE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6F1E9F-CDE5-4976-A53B-9F21ACD47DE9}" type="slidenum">
              <a:rPr lang="zh-CN" altLang="en-US" smtClean="0"/>
            </a:fld>
            <a:endParaRPr lang="zh-CN" altLang="en-US"/>
          </a:p>
        </p:txBody>
      </p:sp>
      <p:sp>
        <p:nvSpPr>
          <p:cNvPr id="7" name="内容占位符 6"/>
          <p:cNvSpPr>
            <a:spLocks noGrp="1"/>
          </p:cNvSpPr>
          <p:nvPr>
            <p:ph sz="quarter" idx="13"/>
          </p:nvPr>
        </p:nvSpPr>
        <p:spPr>
          <a:xfrm>
            <a:off x="838201" y="555626"/>
            <a:ext cx="10515600" cy="5387975"/>
          </a:xfrm>
        </p:spPr>
        <p:txBody>
          <a:bodyPr/>
          <a:lstStyle>
            <a:lvl1pPr>
              <a:defRPr sz="2400"/>
            </a:lvl1pPr>
            <a:lvl2pPr>
              <a:defRPr sz="2000"/>
            </a:lvl2pPr>
            <a:lvl3pPr>
              <a:defRPr sz="1800"/>
            </a:lvl3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6F1E9F-CDE5-4976-A53B-9F21ACD47DE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任意多边形 6"/>
          <p:cNvSpPr/>
          <p:nvPr/>
        </p:nvSpPr>
        <p:spPr>
          <a:xfrm>
            <a:off x="2601256" y="2342135"/>
            <a:ext cx="7055771" cy="1945650"/>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sz="1800" kern="0">
              <a:solidFill>
                <a:prstClr val="white"/>
              </a:solidFill>
              <a:latin typeface="+mn-lt"/>
              <a:ea typeface="+mn-ea"/>
            </a:endParaRPr>
          </a:p>
        </p:txBody>
      </p:sp>
      <p:cxnSp>
        <p:nvCxnSpPr>
          <p:cNvPr id="8" name="直接连接符 7"/>
          <p:cNvCxnSpPr/>
          <p:nvPr/>
        </p:nvCxnSpPr>
        <p:spPr>
          <a:xfrm flipH="1">
            <a:off x="1876710" y="1947862"/>
            <a:ext cx="3028473" cy="1638804"/>
          </a:xfrm>
          <a:prstGeom prst="line">
            <a:avLst/>
          </a:prstGeom>
          <a:noFill/>
          <a:ln w="12700" cap="flat" cmpd="sng" algn="ctr">
            <a:solidFill>
              <a:schemeClr val="accent1">
                <a:lumMod val="75000"/>
              </a:schemeClr>
            </a:solidFill>
            <a:prstDash val="solid"/>
            <a:miter lim="800000"/>
          </a:ln>
          <a:effectLst/>
        </p:spPr>
      </p:cxnSp>
      <p:cxnSp>
        <p:nvCxnSpPr>
          <p:cNvPr id="9" name="直接连接符 8"/>
          <p:cNvCxnSpPr/>
          <p:nvPr/>
        </p:nvCxnSpPr>
        <p:spPr>
          <a:xfrm flipH="1">
            <a:off x="7286817" y="3063825"/>
            <a:ext cx="3028474" cy="1638804"/>
          </a:xfrm>
          <a:prstGeom prst="line">
            <a:avLst/>
          </a:prstGeom>
          <a:noFill/>
          <a:ln w="12700" cap="flat" cmpd="sng" algn="ctr">
            <a:solidFill>
              <a:schemeClr val="accent1">
                <a:lumMod val="75000"/>
              </a:schemeClr>
            </a:solidFill>
            <a:prstDash val="solid"/>
            <a:miter lim="800000"/>
          </a:ln>
          <a:effectLst/>
        </p:spPr>
      </p:cxnSp>
      <p:sp>
        <p:nvSpPr>
          <p:cNvPr id="2" name="Title 1"/>
          <p:cNvSpPr>
            <a:spLocks noGrp="1"/>
          </p:cNvSpPr>
          <p:nvPr>
            <p:ph type="title"/>
          </p:nvPr>
        </p:nvSpPr>
        <p:spPr>
          <a:xfrm>
            <a:off x="4480604" y="2399125"/>
            <a:ext cx="4519705" cy="621369"/>
          </a:xfrm>
        </p:spPr>
        <p:txBody>
          <a:bodyPr anchor="b">
            <a:normAutofit/>
          </a:bodyPr>
          <a:lstStyle>
            <a:lvl1pPr algn="r">
              <a:defRPr sz="2400">
                <a:solidFill>
                  <a:schemeClr val="bg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2799103" y="3123279"/>
            <a:ext cx="6201206" cy="733424"/>
          </a:xfrm>
        </p:spPr>
        <p:txBody>
          <a:bodyPr>
            <a:normAutofit/>
          </a:bodyPr>
          <a:lstStyle>
            <a:lvl1pPr marL="0" indent="0" algn="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6F1E9F-CDE5-4976-A53B-9F21ACD47DE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838200" y="1463040"/>
            <a:ext cx="5181600" cy="471392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172200" y="1463040"/>
            <a:ext cx="5181600" cy="471392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86F1E9F-CDE5-4976-A53B-9F21ACD47DE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6475"/>
          </a:xfrm>
        </p:spPr>
        <p:txBody>
          <a:bodyPr/>
          <a:lstStyle>
            <a:lvl1pPr>
              <a:defRPr b="1"/>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98174"/>
            <a:ext cx="5157787" cy="561974"/>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839788" y="2343150"/>
            <a:ext cx="5157787" cy="384651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98174"/>
            <a:ext cx="5183188" cy="561974"/>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343150"/>
            <a:ext cx="5183188" cy="384651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7" name="Date Placeholder 6"/>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86F1E9F-CDE5-4976-A53B-9F21ACD47DE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1221" y="2530928"/>
            <a:ext cx="5135231" cy="915488"/>
          </a:xfrm>
        </p:spPr>
        <p:txBody>
          <a:body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86F1E9F-CDE5-4976-A53B-9F21ACD47DE9}" type="slidenum">
              <a:rPr lang="zh-CN" altLang="en-US" smtClean="0"/>
            </a:fld>
            <a:endParaRPr lang="zh-CN" altLang="en-US"/>
          </a:p>
        </p:txBody>
      </p:sp>
      <p:sp>
        <p:nvSpPr>
          <p:cNvPr id="7" name="空心弧 6"/>
          <p:cNvSpPr/>
          <p:nvPr/>
        </p:nvSpPr>
        <p:spPr bwMode="auto">
          <a:xfrm rot="7086271">
            <a:off x="6818498" y="2028752"/>
            <a:ext cx="1934898" cy="1934898"/>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0870" t="1313" r="2131" b="15236"/>
          <a:stretch>
            <a:fillRect/>
          </a:stretch>
        </p:blipFill>
        <p:spPr>
          <a:xfrm>
            <a:off x="0" y="-1"/>
            <a:ext cx="12188968" cy="6862355"/>
          </a:xfrm>
          <a:prstGeom prst="rect">
            <a:avLst/>
          </a:prstGeom>
        </p:spPr>
      </p:pic>
      <p:sp>
        <p:nvSpPr>
          <p:cNvPr id="2" name="Date Placeholder 1"/>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86F1E9F-CDE5-4976-A53B-9F21ACD47DE9}" type="slidenum">
              <a:rPr lang="zh-CN" altLang="en-US" smtClean="0"/>
            </a:fld>
            <a:endParaRPr lang="zh-CN" altLang="en-US"/>
          </a:p>
        </p:txBody>
      </p:sp>
      <p:sp>
        <p:nvSpPr>
          <p:cNvPr id="6" name="矩形 5"/>
          <p:cNvSpPr/>
          <p:nvPr/>
        </p:nvSpPr>
        <p:spPr>
          <a:xfrm>
            <a:off x="-3032" y="0"/>
            <a:ext cx="12192000" cy="6496595"/>
          </a:xfrm>
          <a:prstGeom prst="rect">
            <a:avLst/>
          </a:prstGeom>
          <a:gradFill flip="none" rotWithShape="1">
            <a:gsLst>
              <a:gs pos="19000">
                <a:schemeClr val="bg1">
                  <a:alpha val="9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6" y="651162"/>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1707" y="651162"/>
            <a:ext cx="6172092" cy="54036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6" y="2251362"/>
            <a:ext cx="41652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86F1E9F-CDE5-4976-A53B-9F21ACD47DE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75653" y="365125"/>
            <a:ext cx="1278146" cy="5811838"/>
          </a:xfrm>
        </p:spPr>
        <p:txBody>
          <a:bodyPr vert="eaVert"/>
          <a:lstStyle>
            <a:lvl1pPr>
              <a:defRPr b="1"/>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9099430"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41E25C16-BA6F-4C92-9EA9-67233FF267F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6F1E9F-CDE5-4976-A53B-9F21ACD47DE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6880" y="-12879"/>
            <a:ext cx="12198880" cy="6496595"/>
          </a:xfrm>
          <a:prstGeom prst="rect">
            <a:avLst/>
          </a:prstGeom>
          <a:gradFill flip="none" rotWithShape="1">
            <a:gsLst>
              <a:gs pos="19000">
                <a:schemeClr val="bg1">
                  <a:alpha val="9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custDataLst>
              <p:tags r:id="rId12"/>
            </p:custDataLst>
          </p:nvPr>
        </p:nvSpPr>
        <p:spPr>
          <a:xfrm>
            <a:off x="838200" y="365126"/>
            <a:ext cx="10515600" cy="97772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489166"/>
            <a:ext cx="10515600" cy="4687797"/>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25C16-BA6F-4C92-9EA9-67233FF267FD}"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F1E9F-CDE5-4976-A53B-9F21ACD47DE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200" kern="1200">
          <a:solidFill>
            <a:schemeClr val="accent1"/>
          </a:solidFill>
          <a:latin typeface="黑体" panose="02010609060101010101" charset="-122"/>
          <a:ea typeface="黑体" panose="02010609060101010101" charset="-122"/>
          <a:cs typeface="+mj-cs"/>
        </a:defRPr>
      </a:lvl1pPr>
    </p:titleStyle>
    <p:bodyStyle>
      <a:lvl1pPr marL="228600" indent="-228600" algn="l" defTabSz="914400" rtl="0" eaLnBrk="1" latinLnBrk="0" hangingPunct="1">
        <a:lnSpc>
          <a:spcPct val="90000"/>
        </a:lnSpc>
        <a:spcBef>
          <a:spcPts val="1000"/>
        </a:spcBef>
        <a:buClr>
          <a:schemeClr val="accent2"/>
        </a:buClr>
        <a:buSzPct val="70000"/>
        <a:buFont typeface="Wingdings 2" pitchFamily="18" charset="2"/>
        <a:buChar char=""/>
        <a:defRPr sz="2400" kern="1200">
          <a:solidFill>
            <a:schemeClr val="accent3">
              <a:lumMod val="75000"/>
            </a:schemeClr>
          </a:solidFill>
          <a:latin typeface="黑体" panose="02010609060101010101" charset="-122"/>
          <a:ea typeface="黑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75000"/>
            </a:schemeClr>
          </a:solidFill>
          <a:latin typeface="黑体" panose="02010609060101010101" charset="-122"/>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黑体" panose="02010609060101010101" charset="-122"/>
          <a:ea typeface="黑体" panose="0201060906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黑体" panose="02010609060101010101" charset="-122"/>
          <a:ea typeface="黑体" panose="0201060906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黑体" panose="02010609060101010101" charset="-122"/>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xml"/><Relationship Id="rId7" Type="http://schemas.openxmlformats.org/officeDocument/2006/relationships/image" Target="../media/image10.GIF"/><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33.png"/><Relationship Id="rId2" Type="http://schemas.openxmlformats.org/officeDocument/2006/relationships/image" Target="../media/image30.GIF"/><Relationship Id="rId1"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37.png"/><Relationship Id="rId2" Type="http://schemas.openxmlformats.org/officeDocument/2006/relationships/image" Target="../media/image30.GIF"/><Relationship Id="rId1" Type="http://schemas.openxmlformats.org/officeDocument/2006/relationships/image" Target="../media/image36.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microsoft.com/office/2007/relationships/media" Target="../media/media1.wmv"/><Relationship Id="rId1" Type="http://schemas.openxmlformats.org/officeDocument/2006/relationships/video" Target="../media/media1.wm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17.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jpeg"/><Relationship Id="rId7" Type="http://schemas.openxmlformats.org/officeDocument/2006/relationships/image" Target="../media/image46.jpeg"/><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0" Type="http://schemas.openxmlformats.org/officeDocument/2006/relationships/slideLayout" Target="../slideLayouts/slideLayout7.xml"/><Relationship Id="rId1"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slide" Target="slide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0.png"/><Relationship Id="rId3" Type="http://schemas.microsoft.com/office/2007/relationships/media" Target="file:///E:\&#26085;&#29031;&#20248;&#36136;&#35838;\5a8a15b0-daf8-4f88-a994-81dace2ffebd.mp3" TargetMode="External"/><Relationship Id="rId2" Type="http://schemas.openxmlformats.org/officeDocument/2006/relationships/audio" Target="file:///E:\&#26085;&#29031;&#20248;&#36136;&#35838;\5a8a15b0-daf8-4f88-a994-81dace2ffebd.mp3" TargetMode="External"/><Relationship Id="rId1" Type="http://schemas.openxmlformats.org/officeDocument/2006/relationships/image" Target="../media/image49.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3.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image" Target="../media/image19.jpeg"/><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 name="矩形 212"/>
          <p:cNvSpPr/>
          <p:nvPr/>
        </p:nvSpPr>
        <p:spPr>
          <a:xfrm>
            <a:off x="6371690" y="2251726"/>
            <a:ext cx="5005705" cy="914400"/>
          </a:xfrm>
          <a:prstGeom prst="rect">
            <a:avLst/>
          </a:prstGeom>
          <a:noFill/>
        </p:spPr>
        <p:txBody>
          <a:bodyPr wrap="none">
            <a:spAutoFit/>
          </a:bodyPr>
          <a:lstStyle/>
          <a:p>
            <a:pPr>
              <a:defRPr/>
            </a:pPr>
            <a:r>
              <a:rPr lang="zh-CN" altLang="en-US" sz="5400" b="1" dirty="0">
                <a:ln w="1905"/>
                <a:solidFill>
                  <a:srgbClr val="996633"/>
                </a:solidFill>
                <a:effectLst>
                  <a:innerShdw blurRad="69850" dist="43180" dir="5400000">
                    <a:srgbClr val="000000">
                      <a:alpha val="65000"/>
                    </a:srgbClr>
                  </a:innerShdw>
                </a:effectLst>
                <a:latin typeface="楷体" panose="02010609060101010101" pitchFamily="49" charset="-122"/>
                <a:ea typeface="楷体" panose="02010609060101010101" pitchFamily="49" charset="-122"/>
                <a:cs typeface="hakuyoxingshu7000" pitchFamily="2" charset="-122"/>
              </a:rPr>
              <a:t>色环电阻的识别</a:t>
            </a:r>
            <a:endParaRPr lang="zh-CN" altLang="en-US" sz="5400" b="1" dirty="0">
              <a:ln w="1905"/>
              <a:solidFill>
                <a:srgbClr val="996633"/>
              </a:solidFill>
              <a:effectLst>
                <a:innerShdw blurRad="69850" dist="43180" dir="5400000">
                  <a:srgbClr val="000000">
                    <a:alpha val="65000"/>
                  </a:srgbClr>
                </a:innerShdw>
              </a:effectLst>
              <a:latin typeface="楷体" panose="02010609060101010101" pitchFamily="49" charset="-122"/>
              <a:ea typeface="楷体" panose="02010609060101010101" pitchFamily="49" charset="-122"/>
              <a:cs typeface="hakuyoxingshu7000" pitchFamily="2" charset="-122"/>
            </a:endParaRPr>
          </a:p>
        </p:txBody>
      </p:sp>
      <p:grpSp>
        <p:nvGrpSpPr>
          <p:cNvPr id="535554" name="Group 106"/>
          <p:cNvGrpSpPr>
            <a:grpSpLocks noChangeAspect="1"/>
          </p:cNvGrpSpPr>
          <p:nvPr/>
        </p:nvGrpSpPr>
        <p:grpSpPr>
          <a:xfrm>
            <a:off x="128905" y="170180"/>
            <a:ext cx="2753995" cy="3512185"/>
            <a:chOff x="0" y="0"/>
            <a:chExt cx="4650" cy="5930"/>
          </a:xfrm>
        </p:grpSpPr>
        <p:pic>
          <p:nvPicPr>
            <p:cNvPr id="535555" name="Picture 108" descr="getCAMWTAY4"/>
            <p:cNvPicPr>
              <a:picLocks noChangeAspect="1"/>
            </p:cNvPicPr>
            <p:nvPr/>
          </p:nvPicPr>
          <p:blipFill>
            <a:blip r:embed="rId1"/>
            <a:stretch>
              <a:fillRect/>
            </a:stretch>
          </p:blipFill>
          <p:spPr>
            <a:xfrm>
              <a:off x="0" y="0"/>
              <a:ext cx="3360" cy="2800"/>
            </a:xfrm>
            <a:prstGeom prst="rect">
              <a:avLst/>
            </a:prstGeom>
            <a:noFill/>
            <a:ln w="9525">
              <a:noFill/>
            </a:ln>
          </p:spPr>
        </p:pic>
        <p:pic>
          <p:nvPicPr>
            <p:cNvPr id="535556" name="Picture 107"/>
            <p:cNvPicPr>
              <a:picLocks noChangeAspect="1"/>
            </p:cNvPicPr>
            <p:nvPr/>
          </p:nvPicPr>
          <p:blipFill>
            <a:blip r:embed="rId2"/>
            <a:stretch>
              <a:fillRect/>
            </a:stretch>
          </p:blipFill>
          <p:spPr>
            <a:xfrm>
              <a:off x="3360" y="1961"/>
              <a:ext cx="1290" cy="1860"/>
            </a:xfrm>
            <a:prstGeom prst="rect">
              <a:avLst/>
            </a:prstGeom>
            <a:noFill/>
            <a:ln w="9525">
              <a:noFill/>
            </a:ln>
          </p:spPr>
        </p:pic>
        <p:pic>
          <p:nvPicPr>
            <p:cNvPr id="535557" name="Picture 109" descr="3"/>
            <p:cNvPicPr>
              <a:picLocks noChangeAspect="1"/>
            </p:cNvPicPr>
            <p:nvPr/>
          </p:nvPicPr>
          <p:blipFill>
            <a:blip r:embed="rId3"/>
            <a:stretch>
              <a:fillRect/>
            </a:stretch>
          </p:blipFill>
          <p:spPr>
            <a:xfrm>
              <a:off x="780" y="3830"/>
              <a:ext cx="2100" cy="2100"/>
            </a:xfrm>
            <a:prstGeom prst="rect">
              <a:avLst/>
            </a:prstGeom>
            <a:noFill/>
            <a:ln w="9525">
              <a:noFill/>
            </a:ln>
          </p:spPr>
        </p:pic>
      </p:grpSp>
      <p:grpSp>
        <p:nvGrpSpPr>
          <p:cNvPr id="23" name="组合 22"/>
          <p:cNvGrpSpPr/>
          <p:nvPr/>
        </p:nvGrpSpPr>
        <p:grpSpPr>
          <a:xfrm>
            <a:off x="3819203" y="1526016"/>
            <a:ext cx="1541431" cy="2132725"/>
            <a:chOff x="431653" y="1793351"/>
            <a:chExt cx="1541431" cy="2132725"/>
          </a:xfrm>
        </p:grpSpPr>
        <p:grpSp>
          <p:nvGrpSpPr>
            <p:cNvPr id="21" name="组合 20"/>
            <p:cNvGrpSpPr/>
            <p:nvPr/>
          </p:nvGrpSpPr>
          <p:grpSpPr>
            <a:xfrm>
              <a:off x="570856" y="2392463"/>
              <a:ext cx="707814" cy="709359"/>
              <a:chOff x="570856" y="2392464"/>
              <a:chExt cx="552634" cy="553840"/>
            </a:xfrm>
          </p:grpSpPr>
          <p:sp>
            <p:nvSpPr>
              <p:cNvPr id="15" name="椭圆 14"/>
              <p:cNvSpPr/>
              <p:nvPr/>
            </p:nvSpPr>
            <p:spPr>
              <a:xfrm>
                <a:off x="611560" y="2434374"/>
                <a:ext cx="511930" cy="511930"/>
              </a:xfrm>
              <a:prstGeom prst="ellipse">
                <a:avLst/>
              </a:prstGeom>
              <a:solidFill>
                <a:srgbClr val="F33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570856" y="2392464"/>
                <a:ext cx="519130" cy="519130"/>
              </a:xfrm>
              <a:prstGeom prst="ellipse">
                <a:avLst/>
              </a:prstGeom>
              <a:gradFill flip="none" rotWithShape="1">
                <a:gsLst>
                  <a:gs pos="0">
                    <a:schemeClr val="bg1">
                      <a:alpha val="71000"/>
                    </a:schemeClr>
                  </a:gs>
                  <a:gs pos="100000">
                    <a:srgbClr val="E43F2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6" name="组合 35"/>
            <p:cNvGrpSpPr/>
            <p:nvPr/>
          </p:nvGrpSpPr>
          <p:grpSpPr>
            <a:xfrm>
              <a:off x="431653" y="1793351"/>
              <a:ext cx="507109" cy="517965"/>
              <a:chOff x="431653" y="1793351"/>
              <a:chExt cx="395931" cy="404407"/>
            </a:xfrm>
          </p:grpSpPr>
          <p:grpSp>
            <p:nvGrpSpPr>
              <p:cNvPr id="22" name="组合 21"/>
              <p:cNvGrpSpPr/>
              <p:nvPr/>
            </p:nvGrpSpPr>
            <p:grpSpPr>
              <a:xfrm>
                <a:off x="431653" y="1793351"/>
                <a:ext cx="395931" cy="404407"/>
                <a:chOff x="431653" y="1793351"/>
                <a:chExt cx="395931" cy="404407"/>
              </a:xfrm>
            </p:grpSpPr>
            <p:sp>
              <p:nvSpPr>
                <p:cNvPr id="13" name="椭圆 12"/>
                <p:cNvSpPr/>
                <p:nvPr/>
              </p:nvSpPr>
              <p:spPr>
                <a:xfrm>
                  <a:off x="467544" y="1837718"/>
                  <a:ext cx="360040" cy="360040"/>
                </a:xfrm>
                <a:prstGeom prst="ellipse">
                  <a:avLst/>
                </a:prstGeom>
                <a:solidFill>
                  <a:srgbClr val="F33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431653" y="1793351"/>
                  <a:ext cx="382651" cy="382651"/>
                </a:xfrm>
                <a:prstGeom prst="ellipse">
                  <a:avLst/>
                </a:prstGeom>
                <a:gradFill flip="none" rotWithShape="1">
                  <a:gsLst>
                    <a:gs pos="0">
                      <a:schemeClr val="bg1">
                        <a:alpha val="71000"/>
                      </a:schemeClr>
                    </a:gs>
                    <a:gs pos="100000">
                      <a:srgbClr val="E43F2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33"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rot="4844439">
                <a:off x="473561" y="1895190"/>
                <a:ext cx="343052" cy="233961"/>
              </a:xfrm>
              <a:prstGeom prst="rect">
                <a:avLst/>
              </a:prstGeom>
              <a:noFill/>
              <a:ln>
                <a:noFill/>
              </a:ln>
              <a:effectLst/>
            </p:spPr>
          </p:pic>
        </p:grpSp>
        <p:grpSp>
          <p:nvGrpSpPr>
            <p:cNvPr id="29" name="组合 28"/>
            <p:cNvGrpSpPr/>
            <p:nvPr/>
          </p:nvGrpSpPr>
          <p:grpSpPr>
            <a:xfrm>
              <a:off x="1017978" y="3003797"/>
              <a:ext cx="955106" cy="922279"/>
              <a:chOff x="1017978" y="3003798"/>
              <a:chExt cx="745710" cy="720080"/>
            </a:xfrm>
          </p:grpSpPr>
          <p:grpSp>
            <p:nvGrpSpPr>
              <p:cNvPr id="18" name="组合 17"/>
              <p:cNvGrpSpPr/>
              <p:nvPr/>
            </p:nvGrpSpPr>
            <p:grpSpPr>
              <a:xfrm>
                <a:off x="1017978" y="3003798"/>
                <a:ext cx="745710" cy="720080"/>
                <a:chOff x="1017978" y="3003798"/>
                <a:chExt cx="745710" cy="720080"/>
              </a:xfrm>
            </p:grpSpPr>
            <p:sp>
              <p:nvSpPr>
                <p:cNvPr id="16" name="椭圆 15"/>
                <p:cNvSpPr/>
                <p:nvPr/>
              </p:nvSpPr>
              <p:spPr>
                <a:xfrm>
                  <a:off x="1101140" y="3061330"/>
                  <a:ext cx="662548" cy="662548"/>
                </a:xfrm>
                <a:prstGeom prst="ellipse">
                  <a:avLst/>
                </a:prstGeom>
                <a:gradFill>
                  <a:gsLst>
                    <a:gs pos="0">
                      <a:srgbClr val="E43F20"/>
                    </a:gs>
                    <a:gs pos="100000">
                      <a:srgbClr val="E43F2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1017978" y="3003798"/>
                  <a:ext cx="673702" cy="673702"/>
                </a:xfrm>
                <a:prstGeom prst="ellipse">
                  <a:avLst/>
                </a:prstGeom>
                <a:gradFill flip="none" rotWithShape="1">
                  <a:gsLst>
                    <a:gs pos="0">
                      <a:schemeClr val="bg1">
                        <a:alpha val="71000"/>
                      </a:schemeClr>
                    </a:gs>
                    <a:gs pos="100000">
                      <a:srgbClr val="E43F2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34" name="Picture 1"/>
              <p:cNvPicPr>
                <a:picLocks noChangeAspect="1" noChangeArrowheads="1"/>
              </p:cNvPicPr>
              <p:nvPr/>
            </p:nvPicPr>
            <p:blipFill>
              <a:blip r:embed="rId5" cstate="print">
                <a:clrChange>
                  <a:clrFrom>
                    <a:srgbClr val="FDFCFF"/>
                  </a:clrFrom>
                  <a:clrTo>
                    <a:srgbClr val="FDFCFF">
                      <a:alpha val="0"/>
                    </a:srgbClr>
                  </a:clrTo>
                </a:clrChange>
                <a:extLst>
                  <a:ext uri="{28A0092B-C50C-407E-A947-70E740481C1C}">
                    <a14:useLocalDpi xmlns:a14="http://schemas.microsoft.com/office/drawing/2010/main" val="0"/>
                  </a:ext>
                </a:extLst>
              </a:blip>
              <a:stretch>
                <a:fillRect/>
              </a:stretch>
            </p:blipFill>
            <p:spPr bwMode="auto">
              <a:xfrm rot="1820653">
                <a:off x="1148248" y="3115644"/>
                <a:ext cx="549691" cy="549691"/>
              </a:xfrm>
              <a:prstGeom prst="rect">
                <a:avLst/>
              </a:prstGeom>
              <a:noFill/>
              <a:ln>
                <a:noFill/>
              </a:ln>
              <a:effectLst/>
            </p:spPr>
          </p:pic>
        </p:grpSp>
        <p:pic>
          <p:nvPicPr>
            <p:cNvPr id="1026" name="Picture 2" descr="C:\Users\Administrator\Desktop\QQ图片201510121442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500000">
              <a:off x="740459" y="2588754"/>
              <a:ext cx="451093" cy="400615"/>
            </a:xfrm>
            <a:prstGeom prst="rect">
              <a:avLst/>
            </a:prstGeom>
            <a:noFill/>
            <a:extLst>
              <a:ext uri="{909E8E84-426E-40DD-AFC4-6F175D3DCCD1}">
                <a14:hiddenFill xmlns:a14="http://schemas.microsoft.com/office/drawing/2010/main">
                  <a:solidFill>
                    <a:srgbClr val="FFFFFF"/>
                  </a:solidFill>
                </a14:hiddenFill>
              </a:ext>
            </a:extLst>
          </p:spPr>
        </p:pic>
      </p:grpSp>
      <p:pic>
        <p:nvPicPr>
          <p:cNvPr id="15366" name="Picture 47" descr="翻书"/>
          <p:cNvPicPr>
            <a:picLocks noChangeAspect="1"/>
          </p:cNvPicPr>
          <p:nvPr/>
        </p:nvPicPr>
        <p:blipFill>
          <a:blip r:embed="rId7"/>
          <a:stretch>
            <a:fillRect/>
          </a:stretch>
        </p:blipFill>
        <p:spPr>
          <a:xfrm>
            <a:off x="590550" y="4763453"/>
            <a:ext cx="2122488" cy="2005012"/>
          </a:xfrm>
          <a:prstGeom prst="rect">
            <a:avLst/>
          </a:prstGeom>
          <a:noFill/>
          <a:ln w="9525">
            <a:noFill/>
          </a:ln>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fill="hold"/>
                                        <p:tgtEl>
                                          <p:spTgt spid="213"/>
                                        </p:tgtEl>
                                        <p:attrNameLst>
                                          <p:attrName>ppt_x</p:attrName>
                                        </p:attrNameLst>
                                      </p:cBhvr>
                                      <p:tavLst>
                                        <p:tav tm="0">
                                          <p:val>
                                            <p:strVal val="#ppt_x"/>
                                          </p:val>
                                        </p:tav>
                                        <p:tav tm="100000">
                                          <p:val>
                                            <p:strVal val="#ppt_x"/>
                                          </p:val>
                                        </p:tav>
                                      </p:tavLst>
                                    </p:anim>
                                    <p:anim calcmode="lin" valueType="num">
                                      <p:cBhvr additive="base">
                                        <p:cTn id="8" dur="500" fill="hold"/>
                                        <p:tgtEl>
                                          <p:spTgt spid="2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750" fill="hold"/>
                                        <p:tgtEl>
                                          <p:spTgt spid="23"/>
                                        </p:tgtEl>
                                        <p:attrNameLst>
                                          <p:attrName>ppt_w</p:attrName>
                                        </p:attrNameLst>
                                      </p:cBhvr>
                                      <p:tavLst>
                                        <p:tav tm="0">
                                          <p:val>
                                            <p:fltVal val="0"/>
                                          </p:val>
                                        </p:tav>
                                        <p:tav tm="100000">
                                          <p:val>
                                            <p:strVal val="#ppt_w"/>
                                          </p:val>
                                        </p:tav>
                                      </p:tavLst>
                                    </p:anim>
                                    <p:anim calcmode="lin" valueType="num">
                                      <p:cBhvr>
                                        <p:cTn id="13" dur="750" fill="hold"/>
                                        <p:tgtEl>
                                          <p:spTgt spid="23"/>
                                        </p:tgtEl>
                                        <p:attrNameLst>
                                          <p:attrName>ppt_h</p:attrName>
                                        </p:attrNameLst>
                                      </p:cBhvr>
                                      <p:tavLst>
                                        <p:tav tm="0">
                                          <p:val>
                                            <p:fltVal val="0"/>
                                          </p:val>
                                        </p:tav>
                                        <p:tav tm="100000">
                                          <p:val>
                                            <p:strVal val="#ppt_h"/>
                                          </p:val>
                                        </p:tav>
                                      </p:tavLst>
                                    </p:anim>
                                    <p:anim calcmode="lin" valueType="num">
                                      <p:cBhvr>
                                        <p:cTn id="14" dur="750" fill="hold"/>
                                        <p:tgtEl>
                                          <p:spTgt spid="23"/>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a:off x="581660" y="946785"/>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环节三</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6" name="矩形 5"/>
          <p:cNvSpPr/>
          <p:nvPr/>
        </p:nvSpPr>
        <p:spPr>
          <a:xfrm>
            <a:off x="349250" y="85725"/>
            <a:ext cx="10645140" cy="548005"/>
          </a:xfrm>
          <a:prstGeom prst="rect">
            <a:avLst/>
          </a:prstGeom>
          <a:pattFill prst="ltUpDiag">
            <a:fgClr>
              <a:srgbClr val="9FCC3E"/>
            </a:fgClr>
            <a:bgClr>
              <a:srgbClr val="8CB20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latin typeface="+mj-lt"/>
                <a:ea typeface="微软雅黑" panose="020B0503020204020204" charset="-122"/>
              </a:rPr>
              <a:t>展开探究、讲授新课 </a:t>
            </a:r>
            <a:r>
              <a:rPr lang="en-US" altLang="zh-CN" sz="3200" b="1" dirty="0" smtClean="0">
                <a:latin typeface="+mj-lt"/>
                <a:ea typeface="微软雅黑" panose="020B0503020204020204" charset="-122"/>
              </a:rPr>
              <a:t>----【</a:t>
            </a:r>
            <a:r>
              <a:rPr lang="zh-CN" altLang="en-US" sz="3200" b="1" dirty="0" smtClean="0">
                <a:latin typeface="+mj-lt"/>
                <a:ea typeface="微软雅黑" panose="020B0503020204020204" charset="-122"/>
              </a:rPr>
              <a:t>色环电阻的识读</a:t>
            </a:r>
            <a:r>
              <a:rPr lang="en-US" altLang="zh-CN" sz="3200" b="1" dirty="0" smtClean="0">
                <a:latin typeface="+mj-lt"/>
                <a:ea typeface="微软雅黑" panose="020B0503020204020204" charset="-122"/>
              </a:rPr>
              <a:t>】</a:t>
            </a:r>
            <a:endParaRPr lang="en-US" altLang="zh-CN" sz="3200" b="1" dirty="0">
              <a:latin typeface="+mj-lt"/>
              <a:ea typeface="微软雅黑" panose="020B0503020204020204" charset="-122"/>
            </a:endParaRPr>
          </a:p>
        </p:txBody>
      </p:sp>
      <p:grpSp>
        <p:nvGrpSpPr>
          <p:cNvPr id="45" name="组合 67"/>
          <p:cNvGrpSpPr/>
          <p:nvPr/>
        </p:nvGrpSpPr>
        <p:grpSpPr bwMode="auto">
          <a:xfrm>
            <a:off x="2795270" y="960755"/>
            <a:ext cx="3999230" cy="591125"/>
            <a:chOff x="5072064" y="5143513"/>
            <a:chExt cx="4950679" cy="789239"/>
          </a:xfrm>
          <a:solidFill>
            <a:srgbClr val="0070C0"/>
          </a:solidFill>
        </p:grpSpPr>
        <p:sp>
          <p:nvSpPr>
            <p:cNvPr id="46" name="圆角矩形 45"/>
            <p:cNvSpPr/>
            <p:nvPr/>
          </p:nvSpPr>
          <p:spPr>
            <a:xfrm>
              <a:off x="5072064" y="5143513"/>
              <a:ext cx="4950679" cy="789239"/>
            </a:xfrm>
            <a:prstGeom prst="roundRect">
              <a:avLst/>
            </a:prstGeom>
            <a:grp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2400" b="1">
                <a:solidFill>
                  <a:schemeClr val="bg1"/>
                </a:solidFill>
              </a:endParaRPr>
            </a:p>
          </p:txBody>
        </p:sp>
        <p:sp>
          <p:nvSpPr>
            <p:cNvPr id="7" name="矩形 6"/>
            <p:cNvSpPr>
              <a:spLocks noChangeArrowheads="1"/>
            </p:cNvSpPr>
            <p:nvPr/>
          </p:nvSpPr>
          <p:spPr bwMode="auto">
            <a:xfrm>
              <a:off x="5146334" y="5258931"/>
              <a:ext cx="4575036" cy="610430"/>
            </a:xfrm>
            <a:prstGeom prst="rect">
              <a:avLst/>
            </a:prstGeom>
            <a:noFill/>
            <a:scene3d>
              <a:camera prst="orthographicFront"/>
              <a:lightRig rig="threePt" dir="t"/>
            </a:scene3d>
            <a:sp3d/>
          </p:spPr>
          <p:txBody>
            <a:bodyPr wrap="square">
              <a:spAutoFit/>
            </a:bodyPr>
            <a:p>
              <a:pPr>
                <a:defRPr/>
              </a:pPr>
              <a:r>
                <a:rPr lang="zh-CN" altLang="en-US" sz="2400" kern="0" dirty="0">
                  <a:solidFill>
                    <a:prstClr val="white"/>
                  </a:solidFill>
                  <a:latin typeface="微软雅黑" panose="020B0503020204020204" charset="-122"/>
                </a:rPr>
                <a:t>任务一：认识色环意义</a:t>
              </a:r>
              <a:endParaRPr lang="zh-CN" altLang="en-US" sz="2400" kern="0" dirty="0">
                <a:solidFill>
                  <a:prstClr val="white"/>
                </a:solidFill>
                <a:latin typeface="微软雅黑" panose="020B0503020204020204" charset="-122"/>
              </a:endParaRPr>
            </a:p>
          </p:txBody>
        </p:sp>
      </p:grpSp>
      <p:graphicFrame>
        <p:nvGraphicFramePr>
          <p:cNvPr id="358445" name="表格 358444"/>
          <p:cNvGraphicFramePr/>
          <p:nvPr/>
        </p:nvGraphicFramePr>
        <p:xfrm>
          <a:off x="121603" y="2361565"/>
          <a:ext cx="8713787" cy="3587750"/>
        </p:xfrm>
        <a:graphic>
          <a:graphicData uri="http://schemas.openxmlformats.org/drawingml/2006/table">
            <a:tbl>
              <a:tblPr/>
              <a:tblGrid>
                <a:gridCol w="1062038"/>
                <a:gridCol w="1150937"/>
                <a:gridCol w="973138"/>
                <a:gridCol w="1327150"/>
                <a:gridCol w="963612"/>
                <a:gridCol w="1085850"/>
                <a:gridCol w="928688"/>
                <a:gridCol w="1222375"/>
              </a:tblGrid>
              <a:tr h="820738">
                <a:tc>
                  <a:txBody>
                    <a:bodyPr/>
                    <a:p>
                      <a:pPr marL="0" lvl="0" indent="0" algn="ctr" fontAlgn="ctr">
                        <a:spcBef>
                          <a:spcPct val="0"/>
                        </a:spcBef>
                        <a:buNone/>
                      </a:pPr>
                      <a:r>
                        <a:rPr lang="ko-KR" altLang="en-US" sz="2000" dirty="0">
                          <a:latin typeface="黑体" panose="02010609060101010101" charset="-122"/>
                          <a:ea typeface="黑体" panose="02010609060101010101" charset="-122"/>
                        </a:rPr>
                        <a:t>颜色</a:t>
                      </a:r>
                      <a:endParaRPr lang="ko-KR" altLang="en-US" sz="2000" dirty="0">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2000" dirty="0">
                          <a:latin typeface="黑体" panose="02010609060101010101" charset="-122"/>
                          <a:ea typeface="黑体" panose="02010609060101010101" charset="-122"/>
                        </a:rPr>
                        <a:t>有效值</a:t>
                      </a:r>
                      <a:endParaRPr lang="ko-KR" altLang="en-US" sz="2000" dirty="0">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2000" dirty="0">
                          <a:latin typeface="黑体" panose="02010609060101010101" charset="-122"/>
                          <a:ea typeface="黑体" panose="02010609060101010101" charset="-122"/>
                        </a:rPr>
                        <a:t>倍率</a:t>
                      </a:r>
                      <a:endParaRPr lang="ko-KR" altLang="en-US" sz="2000" dirty="0">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latin typeface="黑体" panose="02010609060101010101" charset="-122"/>
                          <a:ea typeface="黑体" panose="02010609060101010101" charset="-122"/>
                        </a:rPr>
                        <a:t>允许误差</a:t>
                      </a:r>
                      <a:endParaRPr lang="ko-KR" altLang="en-US" sz="1800" dirty="0">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2000" dirty="0">
                          <a:latin typeface="黑体" panose="02010609060101010101" charset="-122"/>
                          <a:ea typeface="黑体" panose="02010609060101010101" charset="-122"/>
                        </a:rPr>
                        <a:t>颜色</a:t>
                      </a:r>
                      <a:endParaRPr lang="ko-KR" altLang="en-US" sz="2000" dirty="0">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2000" dirty="0">
                          <a:latin typeface="黑体" panose="02010609060101010101" charset="-122"/>
                          <a:ea typeface="黑体" panose="02010609060101010101" charset="-122"/>
                        </a:rPr>
                        <a:t>有效值</a:t>
                      </a:r>
                      <a:endParaRPr lang="ko-KR" altLang="en-US" sz="2000" dirty="0">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latin typeface="黑体" panose="02010609060101010101" charset="-122"/>
                          <a:ea typeface="黑体" panose="02010609060101010101" charset="-122"/>
                        </a:rPr>
                        <a:t>倍率</a:t>
                      </a:r>
                      <a:endParaRPr lang="ko-KR" altLang="en-US" sz="1800" dirty="0">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latin typeface="黑体" panose="02010609060101010101" charset="-122"/>
                          <a:ea typeface="黑体" panose="02010609060101010101" charset="-122"/>
                        </a:rPr>
                        <a:t>允许误差</a:t>
                      </a:r>
                      <a:endParaRPr lang="ko-KR" altLang="en-US" sz="1800" dirty="0">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r>
              <a:tr h="395287">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黑</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0</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0</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紫</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7</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7</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±0.1</a:t>
                      </a:r>
                      <a:r>
                        <a:rPr lang="ko-KR" altLang="en-US" sz="1800" dirty="0">
                          <a:solidFill>
                            <a:srgbClr val="0000FF"/>
                          </a:solidFill>
                          <a:latin typeface="黑体" panose="02010609060101010101" charset="-122"/>
                          <a:ea typeface="黑体" panose="02010609060101010101" charset="-122"/>
                        </a:rPr>
                        <a:t>％</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r>
              <a:tr h="395288">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棕</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1</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a:t>
                      </a:r>
                      <a:r>
                        <a:rPr lang="ko-KR" altLang="en-US" sz="1800" dirty="0">
                          <a:solidFill>
                            <a:srgbClr val="0000FF"/>
                          </a:solidFill>
                          <a:latin typeface="黑体" panose="02010609060101010101" charset="-122"/>
                          <a:ea typeface="黑体" panose="02010609060101010101" charset="-122"/>
                        </a:rPr>
                        <a:t>％</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灰</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8</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8</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r>
              <a:tr h="395287">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红</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2</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2</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±2</a:t>
                      </a:r>
                      <a:r>
                        <a:rPr lang="ko-KR" altLang="en-US" sz="1800" dirty="0">
                          <a:solidFill>
                            <a:srgbClr val="0000FF"/>
                          </a:solidFill>
                          <a:latin typeface="黑体" panose="02010609060101010101" charset="-122"/>
                          <a:ea typeface="黑体" panose="02010609060101010101" charset="-122"/>
                        </a:rPr>
                        <a:t>％</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白</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9</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9</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r>
              <a:tr h="395288">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橙</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3</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3</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金</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-1</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±5</a:t>
                      </a:r>
                      <a:r>
                        <a:rPr lang="ko-KR" altLang="en-US" sz="1800" dirty="0">
                          <a:solidFill>
                            <a:srgbClr val="0000FF"/>
                          </a:solidFill>
                          <a:latin typeface="黑体" panose="02010609060101010101" charset="-122"/>
                          <a:ea typeface="黑体" panose="02010609060101010101" charset="-122"/>
                        </a:rPr>
                        <a:t>％</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r>
              <a:tr h="395287">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黄</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4</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4</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银</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-2</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ko-KR" altLang="en-US" sz="1800" dirty="0">
                          <a:solidFill>
                            <a:srgbClr val="0000FF"/>
                          </a:solidFill>
                          <a:latin typeface="黑体" panose="02010609060101010101" charset="-122"/>
                          <a:ea typeface="黑体" panose="02010609060101010101" charset="-122"/>
                        </a:rPr>
                        <a:t>％</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r>
              <a:tr h="395288">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绿</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5</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5</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±0.5</a:t>
                      </a:r>
                      <a:r>
                        <a:rPr lang="ko-KR" altLang="en-US" sz="1800" dirty="0">
                          <a:solidFill>
                            <a:srgbClr val="0000FF"/>
                          </a:solidFill>
                          <a:latin typeface="黑体" panose="02010609060101010101" charset="-122"/>
                          <a:ea typeface="黑体" panose="02010609060101010101" charset="-122"/>
                        </a:rPr>
                        <a:t>％</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无色</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±20</a:t>
                      </a:r>
                      <a:r>
                        <a:rPr lang="ko-KR" altLang="en-US" sz="1800" dirty="0">
                          <a:solidFill>
                            <a:srgbClr val="0000FF"/>
                          </a:solidFill>
                          <a:latin typeface="黑体" panose="02010609060101010101" charset="-122"/>
                          <a:ea typeface="黑体" panose="02010609060101010101" charset="-122"/>
                        </a:rPr>
                        <a:t>％</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r>
              <a:tr h="395287">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蓝</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6</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10</a:t>
                      </a:r>
                      <a:r>
                        <a:rPr lang="en-US" altLang="ko-KR" sz="1800" baseline="30000">
                          <a:solidFill>
                            <a:srgbClr val="0000FF"/>
                          </a:solidFill>
                          <a:latin typeface="黑体" panose="02010609060101010101" charset="-122"/>
                          <a:ea typeface="黑体" panose="02010609060101010101" charset="-122"/>
                        </a:rPr>
                        <a:t>6</a:t>
                      </a:r>
                      <a:endParaRPr lang="en-US" altLang="ko-KR" sz="180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en-US" altLang="ko-KR" sz="1800">
                          <a:solidFill>
                            <a:srgbClr val="0000FF"/>
                          </a:solidFill>
                          <a:latin typeface="黑体" panose="02010609060101010101" charset="-122"/>
                          <a:ea typeface="黑体" panose="02010609060101010101" charset="-122"/>
                        </a:rPr>
                        <a:t>±0.2</a:t>
                      </a:r>
                      <a:r>
                        <a:rPr lang="en-US" altLang="zh-CN" sz="1800">
                          <a:solidFill>
                            <a:srgbClr val="0000FF"/>
                          </a:solidFill>
                          <a:latin typeface="黑体" panose="02010609060101010101" charset="-122"/>
                          <a:ea typeface="黑体" panose="02010609060101010101" charset="-122"/>
                        </a:rPr>
                        <a:t>5</a:t>
                      </a:r>
                      <a:r>
                        <a:rPr lang="ko-KR" altLang="en-US" sz="1800" dirty="0">
                          <a:solidFill>
                            <a:srgbClr val="0000FF"/>
                          </a:solidFill>
                          <a:latin typeface="黑体" panose="02010609060101010101" charset="-122"/>
                          <a:ea typeface="黑体" panose="02010609060101010101" charset="-122"/>
                        </a:rPr>
                        <a:t>％</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c>
                  <a:txBody>
                    <a:bodyPr/>
                    <a:p>
                      <a:pPr marL="0" lvl="0" indent="0" algn="ctr" fontAlgn="ctr">
                        <a:spcBef>
                          <a:spcPct val="0"/>
                        </a:spcBef>
                        <a:buNone/>
                      </a:pPr>
                      <a:r>
                        <a:rPr lang="ko-KR" altLang="en-US" sz="1800" dirty="0">
                          <a:solidFill>
                            <a:srgbClr val="0000FF"/>
                          </a:solidFill>
                          <a:latin typeface="黑体" panose="02010609060101010101" charset="-122"/>
                          <a:ea typeface="黑体" panose="02010609060101010101" charset="-122"/>
                        </a:rPr>
                        <a:t>　</a:t>
                      </a:r>
                      <a:endParaRPr lang="ko-KR" altLang="en-US" sz="1800" dirty="0">
                        <a:solidFill>
                          <a:srgbClr val="0000FF"/>
                        </a:solidFill>
                        <a:latin typeface="黑体" panose="02010609060101010101" charset="-122"/>
                        <a:ea typeface="黑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DEFAF">
                        <a:alpha val="50000"/>
                      </a:srgbClr>
                    </a:solidFill>
                  </a:tcPr>
                </a:tc>
              </a:tr>
            </a:tbl>
          </a:graphicData>
        </a:graphic>
      </p:graphicFrame>
      <p:grpSp>
        <p:nvGrpSpPr>
          <p:cNvPr id="358528" name="组合 358527"/>
          <p:cNvGrpSpPr/>
          <p:nvPr/>
        </p:nvGrpSpPr>
        <p:grpSpPr>
          <a:xfrm>
            <a:off x="9014778" y="2038350"/>
            <a:ext cx="3384550" cy="2519363"/>
            <a:chOff x="2925" y="1480"/>
            <a:chExt cx="2496" cy="2220"/>
          </a:xfrm>
        </p:grpSpPr>
        <p:pic>
          <p:nvPicPr>
            <p:cNvPr id="358529" name="图片 358528" descr="8963734c6ccce63eb2de0561"/>
            <p:cNvPicPr>
              <a:picLocks noChangeAspect="1"/>
            </p:cNvPicPr>
            <p:nvPr/>
          </p:nvPicPr>
          <p:blipFill>
            <a:blip r:embed="rId1"/>
            <a:stretch>
              <a:fillRect/>
            </a:stretch>
          </p:blipFill>
          <p:spPr>
            <a:xfrm>
              <a:off x="2925" y="1480"/>
              <a:ext cx="2460" cy="2220"/>
            </a:xfrm>
            <a:prstGeom prst="rect">
              <a:avLst/>
            </a:prstGeom>
            <a:noFill/>
            <a:ln w="9525">
              <a:noFill/>
            </a:ln>
          </p:spPr>
        </p:pic>
        <p:sp>
          <p:nvSpPr>
            <p:cNvPr id="358530" name="文本占位符 358529"/>
            <p:cNvSpPr/>
            <p:nvPr>
              <p:ph type="body" idx="1"/>
            </p:nvPr>
          </p:nvSpPr>
          <p:spPr>
            <a:xfrm>
              <a:off x="3107" y="1979"/>
              <a:ext cx="2314" cy="1480"/>
            </a:xfrm>
            <a:prstGeom prst="rect">
              <a:avLst/>
            </a:prstGeom>
            <a:noFill/>
            <a:ln>
              <a:noFill/>
            </a:ln>
          </p:spPr>
          <p:txBody>
            <a:bodyPr/>
            <a:p>
              <a:pPr>
                <a:lnSpc>
                  <a:spcPct val="90000"/>
                </a:lnSpc>
                <a:buNone/>
              </a:pPr>
              <a:r>
                <a:rPr lang="ko-KR" altLang="zh-CN" sz="2000" b="1" dirty="0">
                  <a:solidFill>
                    <a:srgbClr val="FF0066"/>
                  </a:solidFill>
                  <a:latin typeface="宋体" panose="02010600030101010101" pitchFamily="2" charset="-122"/>
                  <a:ea typeface="宋体" panose="02010600030101010101" pitchFamily="2" charset="-122"/>
                </a:rPr>
                <a:t> </a:t>
              </a:r>
              <a:r>
                <a:rPr lang="ko-KR" altLang="en-US" sz="2000" b="1" dirty="0">
                  <a:solidFill>
                    <a:srgbClr val="FF0066"/>
                  </a:solidFill>
                  <a:latin typeface="宋体" panose="02010600030101010101" pitchFamily="2" charset="-122"/>
                  <a:ea typeface="宋体" panose="02010600030101010101" pitchFamily="2" charset="-122"/>
                </a:rPr>
                <a:t> 棕一红二橙是三，</a:t>
              </a:r>
              <a:endParaRPr lang="ko-KR" altLang="zh-CN" sz="2000" b="1" dirty="0">
                <a:solidFill>
                  <a:srgbClr val="FF0066"/>
                </a:solidFill>
                <a:latin typeface="宋体" panose="02010600030101010101" pitchFamily="2" charset="-122"/>
                <a:ea typeface="宋体" panose="02010600030101010101" pitchFamily="2" charset="-122"/>
              </a:endParaRPr>
            </a:p>
            <a:p>
              <a:pPr>
                <a:lnSpc>
                  <a:spcPct val="90000"/>
                </a:lnSpc>
                <a:buNone/>
              </a:pPr>
              <a:r>
                <a:rPr lang="ko-KR" altLang="zh-CN" sz="2000" b="1" dirty="0">
                  <a:solidFill>
                    <a:srgbClr val="FF0066"/>
                  </a:solidFill>
                  <a:latin typeface="宋体" panose="02010600030101010101" pitchFamily="2" charset="-122"/>
                  <a:ea typeface="宋体" panose="02010600030101010101" pitchFamily="2" charset="-122"/>
                </a:rPr>
                <a:t> </a:t>
              </a:r>
              <a:r>
                <a:rPr lang="ko-KR" altLang="en-US" sz="2000" b="1" dirty="0">
                  <a:solidFill>
                    <a:srgbClr val="FF0066"/>
                  </a:solidFill>
                  <a:latin typeface="宋体" panose="02010600030101010101" pitchFamily="2" charset="-122"/>
                  <a:ea typeface="宋体" panose="02010600030101010101" pitchFamily="2" charset="-122"/>
                </a:rPr>
                <a:t> 四黄五绿六为蓝，</a:t>
              </a:r>
              <a:endParaRPr lang="ko-KR" altLang="zh-CN" sz="2000" b="1" dirty="0">
                <a:solidFill>
                  <a:srgbClr val="FF0066"/>
                </a:solidFill>
                <a:latin typeface="宋体" panose="02010600030101010101" pitchFamily="2" charset="-122"/>
                <a:ea typeface="宋体" panose="02010600030101010101" pitchFamily="2" charset="-122"/>
              </a:endParaRPr>
            </a:p>
            <a:p>
              <a:pPr>
                <a:lnSpc>
                  <a:spcPct val="90000"/>
                </a:lnSpc>
                <a:buNone/>
              </a:pPr>
              <a:r>
                <a:rPr lang="ko-KR" altLang="zh-CN" sz="2000" b="1" dirty="0">
                  <a:solidFill>
                    <a:srgbClr val="FF0066"/>
                  </a:solidFill>
                  <a:latin typeface="宋体" panose="02010600030101010101" pitchFamily="2" charset="-122"/>
                  <a:ea typeface="宋体" panose="02010600030101010101" pitchFamily="2" charset="-122"/>
                </a:rPr>
                <a:t>  </a:t>
              </a:r>
              <a:r>
                <a:rPr lang="ko-KR" altLang="en-US" sz="2000" b="1" dirty="0">
                  <a:solidFill>
                    <a:srgbClr val="FF0066"/>
                  </a:solidFill>
                  <a:latin typeface="宋体" panose="02010600030101010101" pitchFamily="2" charset="-122"/>
                  <a:ea typeface="宋体" panose="02010600030101010101" pitchFamily="2" charset="-122"/>
                </a:rPr>
                <a:t>七紫八灰九对白，</a:t>
              </a:r>
              <a:endParaRPr lang="ko-KR" altLang="zh-CN" sz="2000" b="1" dirty="0">
                <a:solidFill>
                  <a:srgbClr val="FF0066"/>
                </a:solidFill>
                <a:latin typeface="宋体" panose="02010600030101010101" pitchFamily="2" charset="-122"/>
                <a:ea typeface="宋体" panose="02010600030101010101" pitchFamily="2" charset="-122"/>
              </a:endParaRPr>
            </a:p>
            <a:p>
              <a:pPr>
                <a:lnSpc>
                  <a:spcPct val="90000"/>
                </a:lnSpc>
                <a:buNone/>
              </a:pPr>
              <a:r>
                <a:rPr lang="ko-KR" altLang="zh-CN" sz="2000" b="1" dirty="0">
                  <a:solidFill>
                    <a:srgbClr val="FF0066"/>
                  </a:solidFill>
                  <a:latin typeface="宋体" panose="02010600030101010101" pitchFamily="2" charset="-122"/>
                  <a:ea typeface="宋体" panose="02010600030101010101" pitchFamily="2" charset="-122"/>
                </a:rPr>
                <a:t> </a:t>
              </a:r>
              <a:r>
                <a:rPr lang="ko-KR" altLang="en-US" sz="2000" b="1" dirty="0">
                  <a:solidFill>
                    <a:srgbClr val="FF0066"/>
                  </a:solidFill>
                  <a:latin typeface="宋体" panose="02010600030101010101" pitchFamily="2" charset="-122"/>
                  <a:ea typeface="宋体" panose="02010600030101010101" pitchFamily="2" charset="-122"/>
                </a:rPr>
                <a:t> 黑是零</a:t>
              </a:r>
              <a:r>
                <a:rPr lang="zh-CN" altLang="en-US" sz="2000" b="1" dirty="0">
                  <a:solidFill>
                    <a:srgbClr val="FF0066"/>
                  </a:solidFill>
                  <a:latin typeface="宋体" panose="02010600030101010101" pitchFamily="2" charset="-122"/>
                  <a:ea typeface="宋体" panose="02010600030101010101" pitchFamily="2" charset="-122"/>
                </a:rPr>
                <a:t>位记心间。</a:t>
              </a:r>
              <a:endParaRPr lang="ko-KR" altLang="zh-CN" sz="2000" b="1" dirty="0">
                <a:solidFill>
                  <a:srgbClr val="FF0066"/>
                </a:solidFill>
                <a:latin typeface="宋体" panose="02010600030101010101" pitchFamily="2" charset="-122"/>
                <a:ea typeface="宋体" panose="02010600030101010101" pitchFamily="2" charset="-122"/>
              </a:endParaRPr>
            </a:p>
            <a:p>
              <a:pPr>
                <a:lnSpc>
                  <a:spcPct val="90000"/>
                </a:lnSpc>
                <a:spcBef>
                  <a:spcPct val="0"/>
                </a:spcBef>
                <a:buNone/>
              </a:pPr>
              <a:endParaRPr lang="ko-KR" altLang="en-US" sz="2000" b="1" dirty="0">
                <a:solidFill>
                  <a:srgbClr val="FF0066"/>
                </a:solidFill>
                <a:latin typeface="宋体" panose="02010600030101010101" pitchFamily="2" charset="-122"/>
                <a:ea typeface="宋体" panose="02010600030101010101" pitchFamily="2" charset="-122"/>
              </a:endParaRPr>
            </a:p>
          </p:txBody>
        </p:sp>
      </p:grpSp>
      <p:sp>
        <p:nvSpPr>
          <p:cNvPr id="358532" name="椭圆 358531"/>
          <p:cNvSpPr/>
          <p:nvPr/>
        </p:nvSpPr>
        <p:spPr>
          <a:xfrm>
            <a:off x="4801553" y="4377690"/>
            <a:ext cx="576262" cy="792163"/>
          </a:xfrm>
          <a:prstGeom prst="ellipse">
            <a:avLst/>
          </a:prstGeom>
          <a:noFill/>
          <a:ln w="57150" cap="flat" cmpd="sng">
            <a:solidFill>
              <a:srgbClr val="FF0000"/>
            </a:solidFill>
            <a:prstDash val="solid"/>
            <a:headEnd type="none" w="med" len="med"/>
            <a:tailEnd type="none" w="med" len="med"/>
          </a:ln>
        </p:spPr>
        <p:txBody>
          <a:bodyPr/>
          <a:p>
            <a:endParaRPr lang="zh-CN" altLang="en-US"/>
          </a:p>
        </p:txBody>
      </p:sp>
      <p:sp>
        <p:nvSpPr>
          <p:cNvPr id="2" name="文本框 1"/>
          <p:cNvSpPr txBox="1"/>
          <p:nvPr/>
        </p:nvSpPr>
        <p:spPr>
          <a:xfrm>
            <a:off x="7442835" y="969010"/>
            <a:ext cx="2034540" cy="613410"/>
          </a:xfrm>
          <a:prstGeom prst="rect">
            <a:avLst/>
          </a:prstGeom>
          <a:noFill/>
        </p:spPr>
        <p:txBody>
          <a:bodyPr wrap="none" rtlCol="0">
            <a:spAutoFit/>
          </a:bodyPr>
          <a:p>
            <a:pPr algn="l"/>
            <a:r>
              <a:rPr lang="zh-CN" altLang="en-US" sz="3200" b="1" dirty="0">
                <a:latin typeface="+mj-lt"/>
                <a:ea typeface="微软雅黑" panose="020B0503020204020204" charset="-122"/>
                <a:sym typeface="+mn-ea"/>
              </a:rPr>
              <a:t>（</a:t>
            </a:r>
            <a:r>
              <a:rPr lang="en-US" altLang="zh-CN" sz="3200" b="1" dirty="0">
                <a:latin typeface="+mj-lt"/>
                <a:ea typeface="微软雅黑" panose="020B0503020204020204" charset="-122"/>
                <a:sym typeface="+mn-ea"/>
              </a:rPr>
              <a:t>6</a:t>
            </a:r>
            <a:r>
              <a:rPr lang="zh-CN" altLang="en-US" sz="3200" b="1" dirty="0">
                <a:latin typeface="+mj-lt"/>
                <a:ea typeface="微软雅黑" panose="020B0503020204020204" charset="-122"/>
                <a:sym typeface="+mn-ea"/>
              </a:rPr>
              <a:t>分钟</a:t>
            </a:r>
            <a:r>
              <a:rPr lang="zh-CN" altLang="en-US" sz="3200" b="1" dirty="0" smtClean="0">
                <a:latin typeface="+mj-lt"/>
                <a:ea typeface="微软雅黑" panose="020B0503020204020204" charset="-122"/>
                <a:sym typeface="+mn-ea"/>
              </a:rPr>
              <a:t>）</a:t>
            </a:r>
            <a:endParaRPr lang="en-US" altLang="zh-CN" sz="3200" b="1" dirty="0">
              <a:latin typeface="+mj-lt"/>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8445"/>
                                        </p:tgtEl>
                                        <p:attrNameLst>
                                          <p:attrName>style.visibility</p:attrName>
                                        </p:attrNameLst>
                                      </p:cBhvr>
                                      <p:to>
                                        <p:strVal val="visible"/>
                                      </p:to>
                                    </p:set>
                                    <p:animEffect transition="in" filter="blinds(horizontal)">
                                      <p:cBhvr>
                                        <p:cTn id="27" dur="500"/>
                                        <p:tgtEl>
                                          <p:spTgt spid="35844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85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58532"/>
                                        </p:tgtEl>
                                        <p:attrNameLst>
                                          <p:attrName>style.visibility</p:attrName>
                                        </p:attrNameLst>
                                      </p:cBhvr>
                                      <p:to>
                                        <p:strVal val="visible"/>
                                      </p:to>
                                    </p:set>
                                    <p:animEffect transition="in" filter="blinds(horizontal)">
                                      <p:cBhvr>
                                        <p:cTn id="36" dur="500"/>
                                        <p:tgtEl>
                                          <p:spTgt spid="358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a:off x="316865" y="834390"/>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环节三</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6" name="矩形 5"/>
          <p:cNvSpPr/>
          <p:nvPr/>
        </p:nvSpPr>
        <p:spPr>
          <a:xfrm>
            <a:off x="459740" y="70485"/>
            <a:ext cx="10645140" cy="548005"/>
          </a:xfrm>
          <a:prstGeom prst="rect">
            <a:avLst/>
          </a:prstGeom>
          <a:pattFill prst="ltUpDiag">
            <a:fgClr>
              <a:srgbClr val="9FCC3E"/>
            </a:fgClr>
            <a:bgClr>
              <a:srgbClr val="8CB20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latin typeface="+mj-lt"/>
                <a:ea typeface="微软雅黑" panose="020B0503020204020204" charset="-122"/>
              </a:rPr>
              <a:t>展开探究、讲授新课 </a:t>
            </a:r>
            <a:r>
              <a:rPr lang="en-US" altLang="zh-CN" sz="3200" b="1" dirty="0" smtClean="0">
                <a:latin typeface="+mj-lt"/>
                <a:ea typeface="微软雅黑" panose="020B0503020204020204" charset="-122"/>
              </a:rPr>
              <a:t>----【</a:t>
            </a:r>
            <a:r>
              <a:rPr lang="zh-CN" altLang="en-US" sz="3200" b="1" dirty="0" smtClean="0">
                <a:latin typeface="+mj-lt"/>
                <a:ea typeface="微软雅黑" panose="020B0503020204020204" charset="-122"/>
              </a:rPr>
              <a:t>色环电阻的识读</a:t>
            </a:r>
            <a:r>
              <a:rPr lang="en-US" altLang="zh-CN" sz="3200" b="1" dirty="0" smtClean="0">
                <a:latin typeface="+mj-lt"/>
                <a:ea typeface="微软雅黑" panose="020B0503020204020204" charset="-122"/>
              </a:rPr>
              <a:t>】</a:t>
            </a:r>
            <a:endParaRPr lang="en-US" altLang="zh-CN" sz="3200" b="1" dirty="0">
              <a:latin typeface="+mj-lt"/>
              <a:ea typeface="微软雅黑" panose="020B0503020204020204" charset="-122"/>
            </a:endParaRPr>
          </a:p>
        </p:txBody>
      </p:sp>
      <p:grpSp>
        <p:nvGrpSpPr>
          <p:cNvPr id="45" name="组合 67"/>
          <p:cNvGrpSpPr/>
          <p:nvPr/>
        </p:nvGrpSpPr>
        <p:grpSpPr bwMode="auto">
          <a:xfrm>
            <a:off x="2918460" y="951865"/>
            <a:ext cx="5339080" cy="518160"/>
            <a:chOff x="5071179" y="5120102"/>
            <a:chExt cx="5533079" cy="830571"/>
          </a:xfrm>
          <a:solidFill>
            <a:srgbClr val="0070C0"/>
          </a:solidFill>
        </p:grpSpPr>
        <p:sp>
          <p:nvSpPr>
            <p:cNvPr id="46" name="圆角矩形 45"/>
            <p:cNvSpPr/>
            <p:nvPr/>
          </p:nvSpPr>
          <p:spPr>
            <a:xfrm>
              <a:off x="5072064" y="5143513"/>
              <a:ext cx="4950679" cy="789239"/>
            </a:xfrm>
            <a:prstGeom prst="roundRect">
              <a:avLst/>
            </a:prstGeom>
            <a:grp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2400" b="1">
                <a:solidFill>
                  <a:schemeClr val="bg1"/>
                </a:solidFill>
              </a:endParaRPr>
            </a:p>
          </p:txBody>
        </p:sp>
        <p:sp>
          <p:nvSpPr>
            <p:cNvPr id="7" name="矩形 6"/>
            <p:cNvSpPr>
              <a:spLocks noChangeArrowheads="1"/>
            </p:cNvSpPr>
            <p:nvPr/>
          </p:nvSpPr>
          <p:spPr bwMode="auto">
            <a:xfrm>
              <a:off x="5071179" y="5120102"/>
              <a:ext cx="5533079" cy="830571"/>
            </a:xfrm>
            <a:prstGeom prst="rect">
              <a:avLst/>
            </a:prstGeom>
            <a:noFill/>
            <a:scene3d>
              <a:camera prst="orthographicFront"/>
              <a:lightRig rig="threePt" dir="t"/>
            </a:scene3d>
            <a:sp3d/>
          </p:spPr>
          <p:txBody>
            <a:bodyPr wrap="square">
              <a:spAutoFit/>
            </a:bodyPr>
            <a:p>
              <a:pPr>
                <a:defRPr/>
              </a:pPr>
              <a:r>
                <a:rPr lang="zh-CN" altLang="en-US" sz="2800" b="1" kern="0" dirty="0">
                  <a:solidFill>
                    <a:prstClr val="white"/>
                  </a:solidFill>
                  <a:latin typeface="微软雅黑" panose="020B0503020204020204" charset="-122"/>
                </a:rPr>
                <a:t>任务二：四色环电阻的识读</a:t>
              </a:r>
              <a:endParaRPr lang="zh-CN" altLang="en-US" sz="2800" b="1" kern="0" dirty="0">
                <a:solidFill>
                  <a:prstClr val="white"/>
                </a:solidFill>
                <a:latin typeface="微软雅黑" panose="020B0503020204020204" charset="-122"/>
              </a:endParaRPr>
            </a:p>
          </p:txBody>
        </p:sp>
      </p:grpSp>
      <p:pic>
        <p:nvPicPr>
          <p:cNvPr id="44039" name="Picture 42"/>
          <p:cNvPicPr>
            <a:picLocks noChangeAspect="1"/>
          </p:cNvPicPr>
          <p:nvPr/>
        </p:nvPicPr>
        <p:blipFill>
          <a:blip r:embed="rId1"/>
          <a:stretch>
            <a:fillRect/>
          </a:stretch>
        </p:blipFill>
        <p:spPr>
          <a:xfrm>
            <a:off x="1345565" y="1596390"/>
            <a:ext cx="4768850" cy="1081405"/>
          </a:xfrm>
          <a:prstGeom prst="rect">
            <a:avLst/>
          </a:prstGeom>
          <a:noFill/>
          <a:ln w="9525">
            <a:noFill/>
          </a:ln>
        </p:spPr>
      </p:pic>
      <p:sp>
        <p:nvSpPr>
          <p:cNvPr id="44040" name="Rectangle 7"/>
          <p:cNvSpPr/>
          <p:nvPr/>
        </p:nvSpPr>
        <p:spPr>
          <a:xfrm>
            <a:off x="1274445" y="2964815"/>
            <a:ext cx="3987165" cy="1871980"/>
          </a:xfrm>
          <a:prstGeom prst="rect">
            <a:avLst/>
          </a:prstGeom>
          <a:solidFill>
            <a:srgbClr val="CCFFFF">
              <a:alpha val="54117"/>
            </a:srgbClr>
          </a:solidFill>
          <a:ln w="9525" cap="flat" cmpd="sng">
            <a:solidFill>
              <a:srgbClr val="0000CC"/>
            </a:solidFill>
            <a:prstDash val="solid"/>
            <a:miter/>
            <a:headEnd type="none" w="med" len="med"/>
            <a:tailEnd type="none" w="med" len="med"/>
          </a:ln>
        </p:spPr>
        <p:txBody>
          <a:bodyPr/>
          <a:p>
            <a:pPr marL="342900" lvl="0" indent="-342900" eaLnBrk="1" hangingPunct="1">
              <a:spcBef>
                <a:spcPct val="20000"/>
              </a:spcBef>
              <a:buClr>
                <a:schemeClr val="tx1"/>
              </a:buClr>
              <a:buFont typeface="Wingdings" panose="05000000000000000000" pitchFamily="2" charset="2"/>
              <a:buNone/>
            </a:pPr>
            <a:r>
              <a:rPr lang="en-US" altLang="zh-CN" sz="2000" b="1" dirty="0">
                <a:solidFill>
                  <a:srgbClr val="000000"/>
                </a:solidFill>
                <a:latin typeface="Verdana" panose="020B0604030504040204" pitchFamily="34" charset="0"/>
                <a:ea typeface="宋体" panose="02010600030101010101" pitchFamily="2" charset="-122"/>
              </a:rPr>
              <a:t> </a:t>
            </a:r>
            <a:r>
              <a:rPr lang="zh-CN" altLang="en-US" sz="2000" b="1" dirty="0">
                <a:solidFill>
                  <a:srgbClr val="000000"/>
                </a:solidFill>
                <a:latin typeface="Verdana" panose="020B0604030504040204" pitchFamily="34" charset="0"/>
                <a:ea typeface="宋体" panose="02010600030101010101" pitchFamily="2" charset="-122"/>
              </a:rPr>
              <a:t>各环的含义：</a:t>
            </a:r>
            <a:endParaRPr lang="zh-CN" altLang="en-US" sz="2000" b="1" dirty="0">
              <a:solidFill>
                <a:srgbClr val="000000"/>
              </a:solidFill>
              <a:latin typeface="Verdana" panose="020B0604030504040204" pitchFamily="34" charset="0"/>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None/>
            </a:pPr>
            <a:r>
              <a:rPr lang="zh-CN" altLang="en-US" sz="2000" b="1" dirty="0">
                <a:solidFill>
                  <a:srgbClr val="000000"/>
                </a:solidFill>
                <a:latin typeface="Verdana" panose="020B0604030504040204" pitchFamily="34" charset="0"/>
                <a:ea typeface="宋体" panose="02010600030101010101" pitchFamily="2" charset="-122"/>
              </a:rPr>
              <a:t> </a:t>
            </a:r>
            <a:r>
              <a:rPr lang="en-US" altLang="zh-CN" sz="2000" b="1" dirty="0">
                <a:solidFill>
                  <a:srgbClr val="000000"/>
                </a:solidFill>
                <a:latin typeface="Verdana" panose="020B0604030504040204" pitchFamily="34" charset="0"/>
                <a:ea typeface="宋体" panose="02010600030101010101" pitchFamily="2" charset="-122"/>
              </a:rPr>
              <a:t>【</a:t>
            </a:r>
            <a:r>
              <a:rPr lang="zh-CN" altLang="en-US" sz="2000" b="1" dirty="0">
                <a:solidFill>
                  <a:srgbClr val="000000"/>
                </a:solidFill>
                <a:latin typeface="Verdana" panose="020B0604030504040204" pitchFamily="34" charset="0"/>
                <a:ea typeface="宋体" panose="02010600030101010101" pitchFamily="2" charset="-122"/>
              </a:rPr>
              <a:t>第一环</a:t>
            </a:r>
            <a:r>
              <a:rPr lang="en-US" altLang="zh-CN" sz="2000" b="1" dirty="0">
                <a:solidFill>
                  <a:srgbClr val="000000"/>
                </a:solidFill>
                <a:latin typeface="Verdana" panose="020B0604030504040204" pitchFamily="34" charset="0"/>
                <a:ea typeface="宋体" panose="02010600030101010101" pitchFamily="2" charset="-122"/>
              </a:rPr>
              <a:t>】</a:t>
            </a:r>
            <a:r>
              <a:rPr lang="zh-CN" altLang="en-US" sz="2000" b="1" dirty="0">
                <a:solidFill>
                  <a:srgbClr val="000000"/>
                </a:solidFill>
                <a:latin typeface="Verdana" panose="020B0604030504040204" pitchFamily="34" charset="0"/>
                <a:ea typeface="宋体" panose="02010600030101010101" pitchFamily="2" charset="-122"/>
              </a:rPr>
              <a:t>：有效数字第一位</a:t>
            </a:r>
            <a:endParaRPr lang="zh-CN" altLang="en-US" sz="2000" b="1" dirty="0">
              <a:solidFill>
                <a:srgbClr val="000000"/>
              </a:solidFill>
              <a:latin typeface="Verdana" panose="020B0604030504040204" pitchFamily="34" charset="0"/>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None/>
            </a:pPr>
            <a:r>
              <a:rPr lang="zh-CN" altLang="en-US" sz="2000" b="1" dirty="0">
                <a:solidFill>
                  <a:srgbClr val="000000"/>
                </a:solidFill>
                <a:latin typeface="Verdana" panose="020B0604030504040204" pitchFamily="34" charset="0"/>
                <a:ea typeface="宋体" panose="02010600030101010101" pitchFamily="2" charset="-122"/>
              </a:rPr>
              <a:t> </a:t>
            </a:r>
            <a:r>
              <a:rPr lang="en-US" altLang="zh-CN" sz="2000" b="1" dirty="0">
                <a:solidFill>
                  <a:srgbClr val="000000"/>
                </a:solidFill>
                <a:latin typeface="Verdana" panose="020B0604030504040204" pitchFamily="34" charset="0"/>
                <a:ea typeface="宋体" panose="02010600030101010101" pitchFamily="2" charset="-122"/>
              </a:rPr>
              <a:t>【</a:t>
            </a:r>
            <a:r>
              <a:rPr lang="zh-CN" altLang="en-US" sz="2000" b="1" dirty="0">
                <a:solidFill>
                  <a:srgbClr val="000000"/>
                </a:solidFill>
                <a:latin typeface="Verdana" panose="020B0604030504040204" pitchFamily="34" charset="0"/>
                <a:ea typeface="宋体" panose="02010600030101010101" pitchFamily="2" charset="-122"/>
              </a:rPr>
              <a:t>第二环</a:t>
            </a:r>
            <a:r>
              <a:rPr lang="en-US" altLang="zh-CN" sz="2000" b="1" dirty="0">
                <a:solidFill>
                  <a:srgbClr val="000000"/>
                </a:solidFill>
                <a:latin typeface="Verdana" panose="020B0604030504040204" pitchFamily="34" charset="0"/>
                <a:ea typeface="宋体" panose="02010600030101010101" pitchFamily="2" charset="-122"/>
              </a:rPr>
              <a:t>】 </a:t>
            </a:r>
            <a:r>
              <a:rPr lang="zh-CN" altLang="en-US" sz="2000" b="1" dirty="0">
                <a:solidFill>
                  <a:srgbClr val="000000"/>
                </a:solidFill>
                <a:latin typeface="Verdana" panose="020B0604030504040204" pitchFamily="34" charset="0"/>
                <a:ea typeface="宋体" panose="02010600030101010101" pitchFamily="2" charset="-122"/>
              </a:rPr>
              <a:t>：有效数字第二位</a:t>
            </a:r>
            <a:endParaRPr lang="zh-CN" altLang="en-US" sz="2000" b="1" dirty="0">
              <a:solidFill>
                <a:srgbClr val="000000"/>
              </a:solidFill>
              <a:latin typeface="Verdana" panose="020B0604030504040204" pitchFamily="34" charset="0"/>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None/>
            </a:pPr>
            <a:r>
              <a:rPr lang="zh-CN" altLang="en-US" sz="2000" b="1" dirty="0">
                <a:solidFill>
                  <a:srgbClr val="000000"/>
                </a:solidFill>
                <a:latin typeface="Verdana" panose="020B0604030504040204" pitchFamily="34" charset="0"/>
                <a:ea typeface="宋体" panose="02010600030101010101" pitchFamily="2" charset="-122"/>
              </a:rPr>
              <a:t> </a:t>
            </a:r>
            <a:r>
              <a:rPr lang="en-US" altLang="zh-CN" sz="2000" b="1" dirty="0">
                <a:solidFill>
                  <a:srgbClr val="000000"/>
                </a:solidFill>
                <a:latin typeface="Verdana" panose="020B0604030504040204" pitchFamily="34" charset="0"/>
                <a:ea typeface="宋体" panose="02010600030101010101" pitchFamily="2" charset="-122"/>
              </a:rPr>
              <a:t>【</a:t>
            </a:r>
            <a:r>
              <a:rPr lang="zh-CN" altLang="en-US" sz="2000" b="1" dirty="0">
                <a:solidFill>
                  <a:srgbClr val="000000"/>
                </a:solidFill>
                <a:latin typeface="Verdana" panose="020B0604030504040204" pitchFamily="34" charset="0"/>
                <a:ea typeface="宋体" panose="02010600030101010101" pitchFamily="2" charset="-122"/>
              </a:rPr>
              <a:t>第三环</a:t>
            </a:r>
            <a:r>
              <a:rPr lang="en-US" altLang="zh-CN" sz="2000" b="1" dirty="0">
                <a:solidFill>
                  <a:srgbClr val="000000"/>
                </a:solidFill>
                <a:latin typeface="Verdana" panose="020B0604030504040204" pitchFamily="34" charset="0"/>
                <a:ea typeface="宋体" panose="02010600030101010101" pitchFamily="2" charset="-122"/>
              </a:rPr>
              <a:t>】 </a:t>
            </a:r>
            <a:r>
              <a:rPr lang="zh-CN" altLang="en-US" sz="2000" b="1" dirty="0">
                <a:solidFill>
                  <a:srgbClr val="000000"/>
                </a:solidFill>
                <a:latin typeface="Verdana" panose="020B0604030504040204" pitchFamily="34" charset="0"/>
                <a:ea typeface="宋体" panose="02010600030101010101" pitchFamily="2" charset="-122"/>
              </a:rPr>
              <a:t>：倍率</a:t>
            </a:r>
            <a:endParaRPr lang="zh-CN" altLang="en-US" sz="2000" b="1" dirty="0">
              <a:solidFill>
                <a:srgbClr val="000000"/>
              </a:solidFill>
              <a:latin typeface="Verdana" panose="020B0604030504040204" pitchFamily="34" charset="0"/>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None/>
            </a:pPr>
            <a:r>
              <a:rPr lang="zh-CN" altLang="en-US" sz="2000" b="1" dirty="0">
                <a:solidFill>
                  <a:srgbClr val="000000"/>
                </a:solidFill>
                <a:latin typeface="Verdana" panose="020B0604030504040204" pitchFamily="34" charset="0"/>
                <a:ea typeface="宋体" panose="02010600030101010101" pitchFamily="2" charset="-122"/>
              </a:rPr>
              <a:t> </a:t>
            </a:r>
            <a:r>
              <a:rPr lang="en-US" altLang="zh-CN" sz="2000" b="1" dirty="0">
                <a:solidFill>
                  <a:srgbClr val="000000"/>
                </a:solidFill>
                <a:latin typeface="Verdana" panose="020B0604030504040204" pitchFamily="34" charset="0"/>
                <a:ea typeface="宋体" panose="02010600030101010101" pitchFamily="2" charset="-122"/>
              </a:rPr>
              <a:t>【</a:t>
            </a:r>
            <a:r>
              <a:rPr lang="zh-CN" altLang="en-US" sz="2000" b="1" dirty="0">
                <a:solidFill>
                  <a:srgbClr val="000000"/>
                </a:solidFill>
                <a:latin typeface="Verdana" panose="020B0604030504040204" pitchFamily="34" charset="0"/>
                <a:ea typeface="宋体" panose="02010600030101010101" pitchFamily="2" charset="-122"/>
              </a:rPr>
              <a:t>第四环</a:t>
            </a:r>
            <a:r>
              <a:rPr lang="en-US" altLang="zh-CN" sz="2000" b="1" dirty="0">
                <a:solidFill>
                  <a:srgbClr val="000000"/>
                </a:solidFill>
                <a:latin typeface="Verdana" panose="020B0604030504040204" pitchFamily="34" charset="0"/>
                <a:ea typeface="宋体" panose="02010600030101010101" pitchFamily="2" charset="-122"/>
              </a:rPr>
              <a:t>】 </a:t>
            </a:r>
            <a:r>
              <a:rPr lang="zh-CN" altLang="en-US" sz="2000" b="1" dirty="0">
                <a:solidFill>
                  <a:srgbClr val="000000"/>
                </a:solidFill>
                <a:latin typeface="Verdana" panose="020B0604030504040204" pitchFamily="34" charset="0"/>
                <a:ea typeface="宋体" panose="02010600030101010101" pitchFamily="2" charset="-122"/>
              </a:rPr>
              <a:t>：允许误差</a:t>
            </a:r>
            <a:endParaRPr lang="zh-CN" altLang="en-US" sz="2000" b="1" dirty="0">
              <a:solidFill>
                <a:srgbClr val="000000"/>
              </a:solidFill>
              <a:latin typeface="Verdana" panose="020B0604030504040204" pitchFamily="34" charset="0"/>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Char char="v"/>
            </a:pPr>
            <a:endParaRPr lang="en-US" altLang="zh-CN" sz="2000" b="1" dirty="0">
              <a:solidFill>
                <a:srgbClr val="000000"/>
              </a:solidFill>
              <a:latin typeface="Verdana" panose="020B0604030504040204" pitchFamily="34" charset="0"/>
              <a:ea typeface="宋体" panose="02010600030101010101" pitchFamily="2" charset="-122"/>
            </a:endParaRPr>
          </a:p>
        </p:txBody>
      </p:sp>
      <p:sp>
        <p:nvSpPr>
          <p:cNvPr id="44041" name="Rectangle 50"/>
          <p:cNvSpPr/>
          <p:nvPr/>
        </p:nvSpPr>
        <p:spPr>
          <a:xfrm>
            <a:off x="697865" y="5640070"/>
            <a:ext cx="5992495" cy="822960"/>
          </a:xfrm>
          <a:prstGeom prst="rect">
            <a:avLst/>
          </a:prstGeom>
          <a:solidFill>
            <a:srgbClr val="FFFF00">
              <a:alpha val="59999"/>
            </a:srgbClr>
          </a:solidFill>
          <a:ln w="9525" cap="flat" cmpd="sng">
            <a:solidFill>
              <a:srgbClr val="FF9900"/>
            </a:solidFill>
            <a:prstDash val="solid"/>
            <a:miter/>
            <a:headEnd type="none" w="med" len="med"/>
            <a:tailEnd type="none" w="med" len="med"/>
          </a:ln>
        </p:spPr>
        <p:txBody>
          <a:bodyPr wrap="square">
            <a:spAutoFit/>
          </a:bodyPr>
          <a:p>
            <a:pPr lvl="0" eaLnBrk="1" latinLnBrk="1" hangingPunct="1"/>
            <a:r>
              <a:rPr lang="zh-CN" altLang="en-US" sz="2400" b="1" dirty="0">
                <a:latin typeface="宋体" panose="02010600030101010101" pitchFamily="2" charset="-122"/>
                <a:ea typeface="宋体" panose="02010600030101010101" pitchFamily="2" charset="-122"/>
              </a:rPr>
              <a:t>四色环电阻阻值</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第</a:t>
            </a:r>
            <a:r>
              <a:rPr lang="zh-CN" altLang="en-US" sz="2400" b="1" dirty="0">
                <a:solidFill>
                  <a:srgbClr val="0000CC"/>
                </a:solidFill>
                <a:latin typeface="宋体" panose="02010600030101010101" pitchFamily="2" charset="-122"/>
                <a:ea typeface="宋体" panose="02010600030101010101" pitchFamily="2" charset="-122"/>
              </a:rPr>
              <a:t>一、二</a:t>
            </a:r>
            <a:r>
              <a:rPr lang="zh-CN" altLang="en-US" sz="2400" b="1" dirty="0">
                <a:latin typeface="宋体" panose="02010600030101010101" pitchFamily="2" charset="-122"/>
                <a:ea typeface="宋体" panose="02010600030101010101" pitchFamily="2" charset="-122"/>
              </a:rPr>
              <a:t>色环对应数字组成的</a:t>
            </a:r>
            <a:r>
              <a:rPr lang="zh-CN" altLang="en-US" sz="2400" b="1" dirty="0">
                <a:solidFill>
                  <a:srgbClr val="0000CC"/>
                </a:solidFill>
                <a:latin typeface="宋体" panose="02010600030101010101" pitchFamily="2" charset="-122"/>
                <a:ea typeface="宋体" panose="02010600030101010101" pitchFamily="2" charset="-122"/>
              </a:rPr>
              <a:t>两位数</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b="1" dirty="0">
                <a:solidFill>
                  <a:srgbClr val="0000CC"/>
                </a:solidFill>
                <a:latin typeface="宋体" panose="02010600030101010101" pitchFamily="2" charset="-122"/>
                <a:ea typeface="宋体" panose="02010600030101010101" pitchFamily="2" charset="-122"/>
              </a:rPr>
              <a:t>第三</a:t>
            </a:r>
            <a:r>
              <a:rPr lang="zh-CN" altLang="en-US" sz="2400" b="1" dirty="0">
                <a:latin typeface="宋体" panose="02010600030101010101" pitchFamily="2" charset="-122"/>
                <a:ea typeface="宋体" panose="02010600030101010101" pitchFamily="2" charset="-122"/>
              </a:rPr>
              <a:t>色环表示的倍率</a:t>
            </a:r>
            <a:endParaRPr lang="zh-CN" altLang="en-US" sz="2400" b="1" dirty="0">
              <a:latin typeface="宋体" panose="02010600030101010101" pitchFamily="2" charset="-122"/>
              <a:ea typeface="宋体" panose="02010600030101010101" pitchFamily="2" charset="-122"/>
            </a:endParaRPr>
          </a:p>
        </p:txBody>
      </p:sp>
      <p:sp>
        <p:nvSpPr>
          <p:cNvPr id="44054" name="Line 22"/>
          <p:cNvSpPr/>
          <p:nvPr/>
        </p:nvSpPr>
        <p:spPr>
          <a:xfrm flipH="1">
            <a:off x="2640965" y="2459990"/>
            <a:ext cx="759460" cy="1009650"/>
          </a:xfrm>
          <a:prstGeom prst="line">
            <a:avLst/>
          </a:prstGeom>
          <a:ln w="19050" cap="flat" cmpd="sng">
            <a:solidFill>
              <a:srgbClr val="FF0000"/>
            </a:solidFill>
            <a:prstDash val="solid"/>
            <a:headEnd type="none" w="med" len="med"/>
            <a:tailEnd type="triangle" w="med" len="med"/>
          </a:ln>
        </p:spPr>
      </p:sp>
      <p:sp>
        <p:nvSpPr>
          <p:cNvPr id="44055" name="Line 23"/>
          <p:cNvSpPr/>
          <p:nvPr/>
        </p:nvSpPr>
        <p:spPr>
          <a:xfrm flipH="1">
            <a:off x="2640965" y="2459990"/>
            <a:ext cx="1010920" cy="1441450"/>
          </a:xfrm>
          <a:prstGeom prst="line">
            <a:avLst/>
          </a:prstGeom>
          <a:ln w="19050" cap="flat" cmpd="sng">
            <a:solidFill>
              <a:srgbClr val="FF0000"/>
            </a:solidFill>
            <a:prstDash val="solid"/>
            <a:headEnd type="none" w="med" len="med"/>
            <a:tailEnd type="triangle" w="med" len="med"/>
          </a:ln>
        </p:spPr>
      </p:sp>
      <p:sp>
        <p:nvSpPr>
          <p:cNvPr id="44056" name="Line 24"/>
          <p:cNvSpPr/>
          <p:nvPr/>
        </p:nvSpPr>
        <p:spPr>
          <a:xfrm flipH="1">
            <a:off x="2640965" y="2459990"/>
            <a:ext cx="1200785" cy="1800225"/>
          </a:xfrm>
          <a:prstGeom prst="line">
            <a:avLst/>
          </a:prstGeom>
          <a:ln w="19050" cap="flat" cmpd="sng">
            <a:solidFill>
              <a:srgbClr val="FF0000"/>
            </a:solidFill>
            <a:prstDash val="solid"/>
            <a:headEnd type="none" w="med" len="med"/>
            <a:tailEnd type="triangle" w="med" len="med"/>
          </a:ln>
        </p:spPr>
      </p:sp>
      <p:sp>
        <p:nvSpPr>
          <p:cNvPr id="44057" name="Line 25"/>
          <p:cNvSpPr/>
          <p:nvPr/>
        </p:nvSpPr>
        <p:spPr>
          <a:xfrm flipH="1">
            <a:off x="2640965" y="2459990"/>
            <a:ext cx="1643380" cy="2233930"/>
          </a:xfrm>
          <a:prstGeom prst="line">
            <a:avLst/>
          </a:prstGeom>
          <a:ln w="19050" cap="flat" cmpd="sng">
            <a:solidFill>
              <a:srgbClr val="FF0000"/>
            </a:solidFill>
            <a:prstDash val="solid"/>
            <a:headEnd type="none" w="med" len="med"/>
            <a:tailEnd type="triangle" w="med" len="med"/>
          </a:ln>
        </p:spPr>
      </p:sp>
      <p:sp>
        <p:nvSpPr>
          <p:cNvPr id="44060" name="Text Box 28"/>
          <p:cNvSpPr txBox="1"/>
          <p:nvPr/>
        </p:nvSpPr>
        <p:spPr>
          <a:xfrm>
            <a:off x="1249045" y="4999990"/>
            <a:ext cx="2592388" cy="640080"/>
          </a:xfrm>
          <a:prstGeom prst="rect">
            <a:avLst/>
          </a:prstGeom>
          <a:noFill/>
          <a:ln w="9525">
            <a:noFill/>
          </a:ln>
        </p:spPr>
        <p:txBody>
          <a:bodyPr>
            <a:spAutoFit/>
          </a:bodyPr>
          <a:p>
            <a:pPr lvl="0" eaLnBrk="1" hangingPunct="1">
              <a:spcBef>
                <a:spcPct val="50000"/>
              </a:spcBef>
            </a:pPr>
            <a:r>
              <a:rPr lang="zh-CN" altLang="en-US" sz="3600" b="1" dirty="0">
                <a:solidFill>
                  <a:srgbClr val="C00000"/>
                </a:solidFill>
                <a:latin typeface="楷体" panose="02010609060101010101" pitchFamily="49" charset="-122"/>
                <a:ea typeface="楷体" panose="02010609060101010101" pitchFamily="49" charset="-122"/>
              </a:rPr>
              <a:t>难点突破</a:t>
            </a:r>
            <a:endParaRPr lang="zh-CN" altLang="en-US" sz="3600" b="1" dirty="0">
              <a:solidFill>
                <a:srgbClr val="C00000"/>
              </a:solidFill>
              <a:latin typeface="楷体" panose="02010609060101010101" pitchFamily="49" charset="-122"/>
              <a:ea typeface="楷体" panose="02010609060101010101" pitchFamily="49" charset="-122"/>
            </a:endParaRPr>
          </a:p>
        </p:txBody>
      </p:sp>
      <p:pic>
        <p:nvPicPr>
          <p:cNvPr id="44061" name="Picture 10" descr="2009424151729163"/>
          <p:cNvPicPr>
            <a:picLocks noChangeAspect="1"/>
          </p:cNvPicPr>
          <p:nvPr/>
        </p:nvPicPr>
        <p:blipFill>
          <a:blip r:embed="rId2"/>
          <a:stretch>
            <a:fillRect/>
          </a:stretch>
        </p:blipFill>
        <p:spPr>
          <a:xfrm>
            <a:off x="719773" y="4992370"/>
            <a:ext cx="647700" cy="647700"/>
          </a:xfrm>
          <a:prstGeom prst="rect">
            <a:avLst/>
          </a:prstGeom>
          <a:noFill/>
          <a:ln w="9525">
            <a:noFill/>
          </a:ln>
        </p:spPr>
      </p:pic>
      <p:sp>
        <p:nvSpPr>
          <p:cNvPr id="15" name="Rectangle 88"/>
          <p:cNvSpPr/>
          <p:nvPr/>
        </p:nvSpPr>
        <p:spPr>
          <a:xfrm>
            <a:off x="8328660" y="3212465"/>
            <a:ext cx="403225" cy="519113"/>
          </a:xfrm>
          <a:prstGeom prst="rect">
            <a:avLst/>
          </a:prstGeom>
          <a:noFill/>
          <a:ln w="9525">
            <a:noFill/>
          </a:ln>
        </p:spPr>
        <p:txBody>
          <a:bodyPr wrap="none">
            <a:spAutoFit/>
          </a:bodyPr>
          <a:p>
            <a:pPr lvl="0" eaLnBrk="1" hangingPunct="1"/>
            <a:r>
              <a:rPr lang="en-US" altLang="x-none" sz="2800" b="1" dirty="0">
                <a:solidFill>
                  <a:srgbClr val="C00000"/>
                </a:solidFill>
                <a:latin typeface="微软雅黑" panose="020B0503020204020204" charset="-122"/>
                <a:ea typeface="微软雅黑" panose="020B0503020204020204" charset="-122"/>
              </a:rPr>
              <a:t>1</a:t>
            </a:r>
            <a:endParaRPr lang="en-US" altLang="x-none" sz="2800" b="1" dirty="0">
              <a:solidFill>
                <a:srgbClr val="C00000"/>
              </a:solidFill>
              <a:latin typeface="微软雅黑" panose="020B0503020204020204" charset="-122"/>
              <a:ea typeface="微软雅黑" panose="020B0503020204020204" charset="-122"/>
            </a:endParaRPr>
          </a:p>
        </p:txBody>
      </p:sp>
      <p:sp>
        <p:nvSpPr>
          <p:cNvPr id="16" name="Rectangle 89"/>
          <p:cNvSpPr/>
          <p:nvPr/>
        </p:nvSpPr>
        <p:spPr>
          <a:xfrm>
            <a:off x="8933498" y="3212465"/>
            <a:ext cx="403225" cy="519113"/>
          </a:xfrm>
          <a:prstGeom prst="rect">
            <a:avLst/>
          </a:prstGeom>
          <a:noFill/>
          <a:ln w="9525">
            <a:noFill/>
          </a:ln>
        </p:spPr>
        <p:txBody>
          <a:bodyPr wrap="none">
            <a:spAutoFit/>
          </a:bodyPr>
          <a:p>
            <a:pPr lvl="0" eaLnBrk="1" hangingPunct="1"/>
            <a:r>
              <a:rPr lang="en-US" altLang="x-none" sz="2800" b="1" dirty="0">
                <a:latin typeface="微软雅黑" panose="020B0503020204020204" charset="-122"/>
                <a:ea typeface="微软雅黑" panose="020B0503020204020204" charset="-122"/>
              </a:rPr>
              <a:t>0</a:t>
            </a:r>
            <a:endParaRPr lang="en-US" altLang="x-none" sz="2800" b="1" dirty="0">
              <a:latin typeface="微软雅黑" panose="020B0503020204020204" charset="-122"/>
              <a:ea typeface="微软雅黑" panose="020B0503020204020204" charset="-122"/>
            </a:endParaRPr>
          </a:p>
        </p:txBody>
      </p:sp>
      <p:sp>
        <p:nvSpPr>
          <p:cNvPr id="17" name="Rectangle 90"/>
          <p:cNvSpPr/>
          <p:nvPr/>
        </p:nvSpPr>
        <p:spPr>
          <a:xfrm>
            <a:off x="9501823" y="3198178"/>
            <a:ext cx="771525" cy="519112"/>
          </a:xfrm>
          <a:prstGeom prst="rect">
            <a:avLst/>
          </a:prstGeom>
          <a:noFill/>
          <a:ln w="9525">
            <a:noFill/>
          </a:ln>
        </p:spPr>
        <p:txBody>
          <a:bodyPr wrap="none">
            <a:spAutoFit/>
          </a:bodyPr>
          <a:p>
            <a:pPr lvl="0" eaLnBrk="1" hangingPunct="1"/>
            <a:r>
              <a:rPr lang="en-US" altLang="x-none" sz="2800" b="1" dirty="0">
                <a:solidFill>
                  <a:srgbClr val="FF0066"/>
                </a:solidFill>
                <a:latin typeface="微软雅黑" panose="020B0503020204020204" charset="-122"/>
                <a:ea typeface="微软雅黑" panose="020B0503020204020204" charset="-122"/>
              </a:rPr>
              <a:t>10</a:t>
            </a:r>
            <a:r>
              <a:rPr lang="en-US" altLang="x-none" sz="2800" b="1" baseline="30000" dirty="0">
                <a:solidFill>
                  <a:srgbClr val="FF0066"/>
                </a:solidFill>
                <a:latin typeface="微软雅黑" panose="020B0503020204020204" charset="-122"/>
                <a:ea typeface="微软雅黑" panose="020B0503020204020204" charset="-122"/>
              </a:rPr>
              <a:t>2</a:t>
            </a:r>
            <a:endParaRPr lang="en-US" altLang="x-none" sz="2800" b="1" baseline="30000" dirty="0">
              <a:solidFill>
                <a:srgbClr val="FF0066"/>
              </a:solidFill>
              <a:latin typeface="微软雅黑" panose="020B0503020204020204" charset="-122"/>
              <a:ea typeface="微软雅黑" panose="020B0503020204020204" charset="-122"/>
            </a:endParaRPr>
          </a:p>
        </p:txBody>
      </p:sp>
      <p:pic>
        <p:nvPicPr>
          <p:cNvPr id="18" name="Picture 106" descr="图片1"/>
          <p:cNvPicPr>
            <a:picLocks noChangeAspect="1"/>
          </p:cNvPicPr>
          <p:nvPr/>
        </p:nvPicPr>
        <p:blipFill>
          <a:blip r:embed="rId3"/>
          <a:stretch>
            <a:fillRect/>
          </a:stretch>
        </p:blipFill>
        <p:spPr>
          <a:xfrm>
            <a:off x="7695883" y="1785303"/>
            <a:ext cx="3209925" cy="703262"/>
          </a:xfrm>
          <a:prstGeom prst="rect">
            <a:avLst/>
          </a:prstGeom>
          <a:noFill/>
          <a:ln w="9525">
            <a:noFill/>
          </a:ln>
        </p:spPr>
      </p:pic>
      <p:sp>
        <p:nvSpPr>
          <p:cNvPr id="19" name="Rectangle 88"/>
          <p:cNvSpPr/>
          <p:nvPr/>
        </p:nvSpPr>
        <p:spPr>
          <a:xfrm>
            <a:off x="8257223" y="2636203"/>
            <a:ext cx="539750" cy="519112"/>
          </a:xfrm>
          <a:prstGeom prst="rect">
            <a:avLst/>
          </a:prstGeom>
          <a:noFill/>
          <a:ln w="9525">
            <a:noFill/>
          </a:ln>
        </p:spPr>
        <p:txBody>
          <a:bodyPr wrap="none">
            <a:spAutoFit/>
          </a:bodyPr>
          <a:p>
            <a:pPr lvl="0" eaLnBrk="1" hangingPunct="1"/>
            <a:r>
              <a:rPr lang="zh-CN" altLang="en-US" sz="2800" b="1" dirty="0">
                <a:solidFill>
                  <a:srgbClr val="C00000"/>
                </a:solidFill>
                <a:latin typeface="微软雅黑" panose="020B0503020204020204" charset="-122"/>
                <a:ea typeface="微软雅黑" panose="020B0503020204020204" charset="-122"/>
              </a:rPr>
              <a:t>棕</a:t>
            </a:r>
            <a:endParaRPr lang="zh-CN" altLang="en-US" sz="2800" b="1" dirty="0">
              <a:solidFill>
                <a:srgbClr val="C00000"/>
              </a:solidFill>
              <a:latin typeface="微软雅黑" panose="020B0503020204020204" charset="-122"/>
              <a:ea typeface="微软雅黑" panose="020B0503020204020204" charset="-122"/>
            </a:endParaRPr>
          </a:p>
        </p:txBody>
      </p:sp>
      <p:sp>
        <p:nvSpPr>
          <p:cNvPr id="20" name="Rectangle 89"/>
          <p:cNvSpPr/>
          <p:nvPr/>
        </p:nvSpPr>
        <p:spPr>
          <a:xfrm>
            <a:off x="8869998" y="2636203"/>
            <a:ext cx="539750" cy="519112"/>
          </a:xfrm>
          <a:prstGeom prst="rect">
            <a:avLst/>
          </a:prstGeom>
          <a:noFill/>
          <a:ln w="9525">
            <a:noFill/>
          </a:ln>
        </p:spPr>
        <p:txBody>
          <a:bodyPr wrap="none">
            <a:spAutoFit/>
          </a:bodyPr>
          <a:p>
            <a:pPr lvl="0" eaLnBrk="1" hangingPunct="1"/>
            <a:r>
              <a:rPr lang="zh-CN" altLang="en-US" sz="2800" b="1" dirty="0">
                <a:latin typeface="微软雅黑" panose="020B0503020204020204" charset="-122"/>
                <a:ea typeface="微软雅黑" panose="020B0503020204020204" charset="-122"/>
              </a:rPr>
              <a:t>黑</a:t>
            </a:r>
            <a:endParaRPr lang="zh-CN" altLang="en-US" sz="2800" b="1" dirty="0">
              <a:latin typeface="微软雅黑" panose="020B0503020204020204" charset="-122"/>
              <a:ea typeface="微软雅黑" panose="020B0503020204020204" charset="-122"/>
            </a:endParaRPr>
          </a:p>
        </p:txBody>
      </p:sp>
      <p:sp>
        <p:nvSpPr>
          <p:cNvPr id="21" name="Rectangle 93"/>
          <p:cNvSpPr/>
          <p:nvPr/>
        </p:nvSpPr>
        <p:spPr>
          <a:xfrm>
            <a:off x="10633710" y="2561590"/>
            <a:ext cx="576263" cy="519113"/>
          </a:xfrm>
          <a:prstGeom prst="rect">
            <a:avLst/>
          </a:prstGeom>
          <a:solidFill>
            <a:srgbClr val="A50021"/>
          </a:solidFill>
          <a:ln w="9525">
            <a:noFill/>
          </a:ln>
        </p:spPr>
        <p:txBody>
          <a:bodyPr>
            <a:spAutoFit/>
          </a:bodyPr>
          <a:p>
            <a:pPr lvl="0" eaLnBrk="1" hangingPunct="1"/>
            <a:r>
              <a:rPr lang="zh-CN" altLang="en-US" sz="2800" b="1" dirty="0">
                <a:solidFill>
                  <a:schemeClr val="bg2"/>
                </a:solidFill>
                <a:latin typeface="微软雅黑" panose="020B0503020204020204" charset="-122"/>
                <a:ea typeface="微软雅黑" panose="020B0503020204020204" charset="-122"/>
                <a:sym typeface="Symbol" panose="05050102010706020507" pitchFamily="2" charset="2"/>
              </a:rPr>
              <a:t>银</a:t>
            </a:r>
            <a:endParaRPr lang="zh-CN" altLang="en-US" sz="2800" b="1" dirty="0">
              <a:solidFill>
                <a:schemeClr val="bg2"/>
              </a:solidFill>
              <a:latin typeface="微软雅黑" panose="020B0503020204020204" charset="-122"/>
              <a:ea typeface="微软雅黑" panose="020B0503020204020204" charset="-122"/>
            </a:endParaRPr>
          </a:p>
        </p:txBody>
      </p:sp>
      <p:sp>
        <p:nvSpPr>
          <p:cNvPr id="30" name="Rectangle 90"/>
          <p:cNvSpPr/>
          <p:nvPr/>
        </p:nvSpPr>
        <p:spPr>
          <a:xfrm>
            <a:off x="9576435" y="2636203"/>
            <a:ext cx="539750" cy="519112"/>
          </a:xfrm>
          <a:prstGeom prst="rect">
            <a:avLst/>
          </a:prstGeom>
          <a:noFill/>
          <a:ln w="9525">
            <a:noFill/>
          </a:ln>
        </p:spPr>
        <p:txBody>
          <a:bodyPr wrap="none">
            <a:spAutoFit/>
          </a:bodyPr>
          <a:p>
            <a:pPr lvl="0" eaLnBrk="1" hangingPunct="1"/>
            <a:r>
              <a:rPr lang="zh-CN" altLang="en-US" sz="2800" b="1" dirty="0">
                <a:solidFill>
                  <a:srgbClr val="FF0066"/>
                </a:solidFill>
                <a:latin typeface="微软雅黑" panose="020B0503020204020204" charset="-122"/>
                <a:ea typeface="微软雅黑" panose="020B0503020204020204" charset="-122"/>
                <a:sym typeface="Symbol" panose="05050102010706020507" pitchFamily="2" charset="2"/>
              </a:rPr>
              <a:t>红</a:t>
            </a:r>
            <a:endParaRPr lang="zh-CN" altLang="en-US" sz="2800" b="1" baseline="30000" dirty="0">
              <a:solidFill>
                <a:srgbClr val="FF0066"/>
              </a:solidFill>
              <a:latin typeface="微软雅黑" panose="020B0503020204020204" charset="-122"/>
              <a:ea typeface="微软雅黑" panose="020B0503020204020204" charset="-122"/>
            </a:endParaRPr>
          </a:p>
        </p:txBody>
      </p:sp>
      <p:sp>
        <p:nvSpPr>
          <p:cNvPr id="31" name="Rectangle 45"/>
          <p:cNvSpPr/>
          <p:nvPr/>
        </p:nvSpPr>
        <p:spPr>
          <a:xfrm>
            <a:off x="10516235" y="3218815"/>
            <a:ext cx="968375" cy="431800"/>
          </a:xfrm>
          <a:prstGeom prst="rect">
            <a:avLst/>
          </a:prstGeom>
          <a:solidFill>
            <a:srgbClr val="A50021"/>
          </a:soli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2" name="Rectangle 93"/>
          <p:cNvSpPr/>
          <p:nvPr/>
        </p:nvSpPr>
        <p:spPr>
          <a:xfrm>
            <a:off x="10413048" y="3198178"/>
            <a:ext cx="1373187" cy="519112"/>
          </a:xfrm>
          <a:prstGeom prst="rect">
            <a:avLst/>
          </a:prstGeom>
          <a:noFill/>
          <a:ln w="9525">
            <a:noFill/>
          </a:ln>
        </p:spPr>
        <p:txBody>
          <a:bodyPr>
            <a:spAutoFit/>
          </a:bodyPr>
          <a:p>
            <a:pPr lvl="0" eaLnBrk="1" hangingPunct="1"/>
            <a:r>
              <a:rPr lang="en-US" altLang="x-none" sz="2800" b="1" dirty="0">
                <a:solidFill>
                  <a:schemeClr val="bg2"/>
                </a:solidFill>
                <a:latin typeface="微软雅黑" panose="020B0503020204020204" charset="-122"/>
                <a:ea typeface="微软雅黑" panose="020B0503020204020204" charset="-122"/>
                <a:sym typeface="Symbol" panose="05050102010706020507" pitchFamily="2" charset="2"/>
              </a:rPr>
              <a:t></a:t>
            </a:r>
            <a:r>
              <a:rPr lang="en-US" altLang="x-none" sz="2800" b="1" dirty="0">
                <a:solidFill>
                  <a:schemeClr val="bg2"/>
                </a:solidFill>
                <a:latin typeface="微软雅黑" panose="020B0503020204020204" charset="-122"/>
                <a:ea typeface="微软雅黑" panose="020B0503020204020204" charset="-122"/>
              </a:rPr>
              <a:t>10%</a:t>
            </a:r>
            <a:endParaRPr lang="en-US" altLang="x-none" sz="2800" b="1" dirty="0">
              <a:solidFill>
                <a:schemeClr val="bg2"/>
              </a:solidFill>
              <a:latin typeface="微软雅黑" panose="020B0503020204020204" charset="-122"/>
              <a:ea typeface="微软雅黑" panose="020B0503020204020204" charset="-122"/>
            </a:endParaRPr>
          </a:p>
        </p:txBody>
      </p:sp>
      <p:sp>
        <p:nvSpPr>
          <p:cNvPr id="561160" name="Text Box 91"/>
          <p:cNvSpPr txBox="1"/>
          <p:nvPr/>
        </p:nvSpPr>
        <p:spPr>
          <a:xfrm>
            <a:off x="7769543" y="4992370"/>
            <a:ext cx="1409700" cy="519113"/>
          </a:xfrm>
          <a:prstGeom prst="rect">
            <a:avLst/>
          </a:prstGeom>
          <a:noFill/>
          <a:ln w="9525">
            <a:noFill/>
          </a:ln>
        </p:spPr>
        <p:txBody>
          <a:bodyPr>
            <a:spAutoFit/>
          </a:bodyPr>
          <a:p>
            <a:pPr lvl="0" eaLnBrk="0" hangingPunct="0"/>
            <a:r>
              <a:rPr lang="en-US" altLang="x-none" sz="2800" b="1" dirty="0">
                <a:solidFill>
                  <a:srgbClr val="FF0066"/>
                </a:solidFill>
                <a:latin typeface="微软雅黑" panose="020B0503020204020204" charset="-122"/>
                <a:ea typeface="微软雅黑" panose="020B0503020204020204" charset="-122"/>
              </a:rPr>
              <a:t>10</a:t>
            </a:r>
            <a:endParaRPr lang="en-US" altLang="x-none" sz="2800" b="1" dirty="0">
              <a:solidFill>
                <a:srgbClr val="FF0066"/>
              </a:solidFill>
              <a:latin typeface="微软雅黑" panose="020B0503020204020204" charset="-122"/>
              <a:ea typeface="微软雅黑" panose="020B0503020204020204" charset="-122"/>
            </a:endParaRPr>
          </a:p>
        </p:txBody>
      </p:sp>
      <p:sp>
        <p:nvSpPr>
          <p:cNvPr id="561162" name="Rectangle 93"/>
          <p:cNvSpPr/>
          <p:nvPr/>
        </p:nvSpPr>
        <p:spPr>
          <a:xfrm>
            <a:off x="8738235" y="5803900"/>
            <a:ext cx="2687638" cy="519113"/>
          </a:xfrm>
          <a:prstGeom prst="rect">
            <a:avLst/>
          </a:prstGeom>
          <a:noFill/>
          <a:ln w="9525">
            <a:noFill/>
          </a:ln>
        </p:spPr>
        <p:txBody>
          <a:bodyPr>
            <a:spAutoFit/>
          </a:bodyPr>
          <a:p>
            <a:pPr lvl="0" eaLnBrk="1" hangingPunct="1"/>
            <a:r>
              <a:rPr lang="en-US" altLang="x-none" sz="2800" b="1" dirty="0">
                <a:solidFill>
                  <a:srgbClr val="FF0066"/>
                </a:solidFill>
                <a:latin typeface="微软雅黑" panose="020B0503020204020204" charset="-122"/>
                <a:ea typeface="微软雅黑" panose="020B0503020204020204" charset="-122"/>
              </a:rPr>
              <a:t>1K</a:t>
            </a:r>
            <a:r>
              <a:rPr lang="en-US" altLang="x-none" sz="2800" b="1" dirty="0">
                <a:solidFill>
                  <a:srgbClr val="FF0066"/>
                </a:solidFill>
                <a:latin typeface="微软雅黑" panose="020B0503020204020204" charset="-122"/>
                <a:ea typeface="微软雅黑" panose="020B0503020204020204" charset="-122"/>
                <a:sym typeface="Symbol" panose="05050102010706020507" pitchFamily="2" charset="2"/>
              </a:rPr>
              <a:t> </a:t>
            </a:r>
            <a:r>
              <a:rPr lang="en-US" altLang="x-none" sz="2800" b="1" dirty="0">
                <a:solidFill>
                  <a:srgbClr val="FF0066"/>
                </a:solidFill>
                <a:latin typeface="微软雅黑" panose="020B0503020204020204" charset="-122"/>
                <a:ea typeface="微软雅黑" panose="020B0503020204020204" charset="-122"/>
              </a:rPr>
              <a:t>10%</a:t>
            </a:r>
            <a:endParaRPr lang="en-US" altLang="x-none" sz="2800" b="1" dirty="0">
              <a:solidFill>
                <a:srgbClr val="FF0066"/>
              </a:solidFill>
              <a:latin typeface="微软雅黑" panose="020B0503020204020204" charset="-122"/>
              <a:ea typeface="微软雅黑" panose="020B0503020204020204" charset="-122"/>
            </a:endParaRPr>
          </a:p>
        </p:txBody>
      </p:sp>
      <p:sp>
        <p:nvSpPr>
          <p:cNvPr id="561171" name="Text Box 48" descr="0V%XOZT%7KBWOR%]97F9N{X"/>
          <p:cNvSpPr txBox="1"/>
          <p:nvPr/>
        </p:nvSpPr>
        <p:spPr>
          <a:xfrm>
            <a:off x="7373303" y="4260215"/>
            <a:ext cx="3040062" cy="579438"/>
          </a:xfrm>
          <a:prstGeom prst="rect">
            <a:avLst/>
          </a:prstGeom>
          <a:noFill/>
          <a:ln w="9525">
            <a:noFill/>
          </a:ln>
        </p:spPr>
        <p:txBody>
          <a:bodyPr wrap="none">
            <a:spAutoFit/>
          </a:bodyPr>
          <a:p>
            <a:pPr lvl="0" eaLnBrk="1" hangingPunct="1"/>
            <a:r>
              <a:rPr lang="zh-CN" altLang="en-US" sz="3200" b="1" dirty="0">
                <a:latin typeface="Arial" panose="020B0604020202020204" pitchFamily="34" charset="0"/>
                <a:ea typeface="黑体" panose="02010609060101010101" charset="-122"/>
              </a:rPr>
              <a:t>上图识读结果：</a:t>
            </a:r>
            <a:endParaRPr lang="zh-CN" altLang="en-US" sz="3200" b="1" dirty="0">
              <a:latin typeface="Arial" panose="020B0604020202020204" pitchFamily="34" charset="0"/>
              <a:ea typeface="黑体" panose="02010609060101010101" charset="-122"/>
            </a:endParaRPr>
          </a:p>
        </p:txBody>
      </p:sp>
      <p:sp>
        <p:nvSpPr>
          <p:cNvPr id="561172" name="Rectangle 90"/>
          <p:cNvSpPr/>
          <p:nvPr/>
        </p:nvSpPr>
        <p:spPr>
          <a:xfrm>
            <a:off x="8274368" y="4992370"/>
            <a:ext cx="1409700" cy="811213"/>
          </a:xfrm>
          <a:prstGeom prst="rect">
            <a:avLst/>
          </a:prstGeom>
          <a:noFill/>
          <a:ln w="9525">
            <a:noFill/>
          </a:ln>
        </p:spPr>
        <p:txBody>
          <a:bodyPr wrap="none">
            <a:spAutoFit/>
          </a:bodyPr>
          <a:p>
            <a:pPr lvl="0" eaLnBrk="1" hangingPunct="1"/>
            <a:r>
              <a:rPr lang="en-US" altLang="x-none" sz="2800" b="1" dirty="0">
                <a:solidFill>
                  <a:srgbClr val="FF0066"/>
                </a:solidFill>
                <a:latin typeface="微软雅黑" panose="020B0503020204020204" charset="-122"/>
                <a:ea typeface="微软雅黑" panose="020B0503020204020204" charset="-122"/>
              </a:rPr>
              <a:t>X10</a:t>
            </a:r>
            <a:r>
              <a:rPr lang="en-US" altLang="x-none" sz="2800" b="1" baseline="30000" dirty="0">
                <a:solidFill>
                  <a:srgbClr val="FF0066"/>
                </a:solidFill>
                <a:latin typeface="微软雅黑" panose="020B0503020204020204" charset="-122"/>
                <a:ea typeface="微软雅黑" panose="020B0503020204020204" charset="-122"/>
              </a:rPr>
              <a:t>2</a:t>
            </a:r>
            <a:r>
              <a:rPr lang="en-US" altLang="x-none" sz="2800" b="1" dirty="0">
                <a:solidFill>
                  <a:srgbClr val="FF0066"/>
                </a:solidFill>
                <a:latin typeface="微软雅黑" panose="020B0503020204020204" charset="-122"/>
                <a:ea typeface="微软雅黑" panose="020B0503020204020204" charset="-122"/>
                <a:sym typeface="Symbol" panose="05050102010706020507" pitchFamily="2" charset="2"/>
              </a:rPr>
              <a:t> </a:t>
            </a:r>
            <a:endParaRPr lang="en-US" altLang="x-none" sz="2800" b="1" dirty="0">
              <a:solidFill>
                <a:srgbClr val="FF0066"/>
              </a:solidFill>
              <a:latin typeface="微软雅黑" panose="020B0503020204020204" charset="-122"/>
              <a:ea typeface="宋体" panose="02010600030101010101" pitchFamily="2" charset="-122"/>
            </a:endParaRPr>
          </a:p>
          <a:p>
            <a:pPr lvl="0" eaLnBrk="1" hangingPunct="1"/>
            <a:endParaRPr lang="en-US" altLang="x-none" sz="2800" b="1" baseline="30000" dirty="0">
              <a:solidFill>
                <a:srgbClr val="FF0066"/>
              </a:solidFill>
              <a:latin typeface="微软雅黑" panose="020B0503020204020204" charset="-122"/>
              <a:ea typeface="微软雅黑" panose="020B0503020204020204" charset="-122"/>
            </a:endParaRPr>
          </a:p>
        </p:txBody>
      </p:sp>
      <p:sp>
        <p:nvSpPr>
          <p:cNvPr id="561173" name="Text Box 91"/>
          <p:cNvSpPr txBox="1"/>
          <p:nvPr/>
        </p:nvSpPr>
        <p:spPr>
          <a:xfrm>
            <a:off x="9576118" y="4992370"/>
            <a:ext cx="2024062" cy="519113"/>
          </a:xfrm>
          <a:prstGeom prst="rect">
            <a:avLst/>
          </a:prstGeom>
          <a:noFill/>
          <a:ln w="9525">
            <a:noFill/>
          </a:ln>
        </p:spPr>
        <p:txBody>
          <a:bodyPr>
            <a:spAutoFit/>
          </a:bodyPr>
          <a:p>
            <a:pPr lvl="0" eaLnBrk="0" hangingPunct="0"/>
            <a:r>
              <a:rPr lang="en-US" altLang="x-none" sz="2800" b="1" dirty="0">
                <a:solidFill>
                  <a:srgbClr val="FF0066"/>
                </a:solidFill>
                <a:latin typeface="微软雅黑" panose="020B0503020204020204" charset="-122"/>
                <a:ea typeface="微软雅黑" panose="020B0503020204020204" charset="-122"/>
              </a:rPr>
              <a:t>=1000</a:t>
            </a:r>
            <a:r>
              <a:rPr lang="en-US" altLang="x-none" sz="2800" b="1" dirty="0">
                <a:solidFill>
                  <a:srgbClr val="FF0066"/>
                </a:solidFill>
                <a:latin typeface="微软雅黑" panose="020B0503020204020204" charset="-122"/>
                <a:ea typeface="微软雅黑" panose="020B0503020204020204" charset="-122"/>
                <a:sym typeface="Symbol" panose="05050102010706020507" pitchFamily="2" charset="2"/>
              </a:rPr>
              <a:t></a:t>
            </a:r>
            <a:endParaRPr lang="en-US" altLang="x-none" sz="2800" b="1" dirty="0">
              <a:solidFill>
                <a:srgbClr val="FF0066"/>
              </a:solidFill>
              <a:latin typeface="微软雅黑" panose="020B0503020204020204" charset="-122"/>
              <a:ea typeface="微软雅黑" panose="020B0503020204020204" charset="-122"/>
              <a:sym typeface="Symbol" panose="05050102010706020507" pitchFamily="2" charset="2"/>
            </a:endParaRPr>
          </a:p>
        </p:txBody>
      </p:sp>
      <p:sp>
        <p:nvSpPr>
          <p:cNvPr id="2" name="文本框 1"/>
          <p:cNvSpPr txBox="1"/>
          <p:nvPr/>
        </p:nvSpPr>
        <p:spPr>
          <a:xfrm>
            <a:off x="8373110" y="966470"/>
            <a:ext cx="2260600" cy="613410"/>
          </a:xfrm>
          <a:prstGeom prst="rect">
            <a:avLst/>
          </a:prstGeom>
          <a:noFill/>
        </p:spPr>
        <p:txBody>
          <a:bodyPr wrap="none" rtlCol="0">
            <a:spAutoFit/>
          </a:bodyPr>
          <a:p>
            <a:pPr algn="l"/>
            <a:r>
              <a:rPr lang="zh-CN" altLang="en-US" sz="3200" b="1" dirty="0">
                <a:latin typeface="+mj-lt"/>
                <a:ea typeface="微软雅黑" panose="020B0503020204020204" charset="-122"/>
                <a:sym typeface="+mn-ea"/>
              </a:rPr>
              <a:t>（</a:t>
            </a:r>
            <a:r>
              <a:rPr lang="en-US" altLang="zh-CN" sz="3200" b="1" dirty="0">
                <a:latin typeface="+mj-lt"/>
                <a:ea typeface="微软雅黑" panose="020B0503020204020204" charset="-122"/>
                <a:sym typeface="+mn-ea"/>
              </a:rPr>
              <a:t>18</a:t>
            </a:r>
            <a:r>
              <a:rPr lang="zh-CN" altLang="en-US" sz="3200" b="1" dirty="0">
                <a:latin typeface="+mj-lt"/>
                <a:ea typeface="微软雅黑" panose="020B0503020204020204" charset="-122"/>
                <a:sym typeface="+mn-ea"/>
              </a:rPr>
              <a:t>分钟</a:t>
            </a:r>
            <a:r>
              <a:rPr lang="zh-CN" altLang="en-US" sz="3200" b="1" dirty="0" smtClean="0">
                <a:latin typeface="+mj-lt"/>
                <a:ea typeface="微软雅黑" panose="020B0503020204020204" charset="-122"/>
                <a:sym typeface="+mn-ea"/>
              </a:rPr>
              <a:t>）</a:t>
            </a:r>
            <a:endParaRPr lang="en-US" altLang="zh-CN" sz="3200" b="1" dirty="0">
              <a:latin typeface="+mj-lt"/>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2"/>
                                        </p:tgtEl>
                                      </p:cBhvr>
                                    </p:animEffect>
                                    <p:animScale>
                                      <p:cBhvr>
                                        <p:cTn id="17" dur="250" autoRev="1" fill="hold"/>
                                        <p:tgtEl>
                                          <p:spTgt spid="22"/>
                                        </p:tgtEl>
                                      </p:cBhvr>
                                      <p:by x="105000" y="105000"/>
                                    </p:animScale>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par>
                                <p:cTn id="22" presetID="16" presetClass="entr" presetSubtype="26" fill="hold" nodeType="withEffect">
                                  <p:stCondLst>
                                    <p:cond delay="0"/>
                                  </p:stCondLst>
                                  <p:childTnLst>
                                    <p:set>
                                      <p:cBhvr>
                                        <p:cTn id="23" dur="1" fill="hold">
                                          <p:stCondLst>
                                            <p:cond delay="0"/>
                                          </p:stCondLst>
                                        </p:cTn>
                                        <p:tgtEl>
                                          <p:spTgt spid="44039"/>
                                        </p:tgtEl>
                                        <p:attrNameLst>
                                          <p:attrName>style.visibility</p:attrName>
                                        </p:attrNameLst>
                                      </p:cBhvr>
                                      <p:to>
                                        <p:strVal val="visible"/>
                                      </p:to>
                                    </p:set>
                                    <p:animEffect transition="in" filter="barn(inHorizontal)">
                                      <p:cBhvr>
                                        <p:cTn id="24" dur="500"/>
                                        <p:tgtEl>
                                          <p:spTgt spid="44039"/>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44040"/>
                                        </p:tgtEl>
                                        <p:attrNameLst>
                                          <p:attrName>style.visibility</p:attrName>
                                        </p:attrNameLst>
                                      </p:cBhvr>
                                      <p:to>
                                        <p:strVal val="visible"/>
                                      </p:to>
                                    </p:set>
                                    <p:animEffect transition="in" filter="barn(inHorizontal)">
                                      <p:cBhvr>
                                        <p:cTn id="27" dur="500"/>
                                        <p:tgtEl>
                                          <p:spTgt spid="44040"/>
                                        </p:tgtEl>
                                      </p:cBhvr>
                                    </p:animEffect>
                                  </p:childTnLst>
                                </p:cTn>
                              </p:par>
                              <p:par>
                                <p:cTn id="28" presetID="10" presetClass="entr" presetSubtype="0" fill="hold" nodeType="withEffect">
                                  <p:stCondLst>
                                    <p:cond delay="0"/>
                                  </p:stCondLst>
                                  <p:childTnLst>
                                    <p:set>
                                      <p:cBhvr>
                                        <p:cTn id="29" dur="1" fill="hold">
                                          <p:stCondLst>
                                            <p:cond delay="0"/>
                                          </p:stCondLst>
                                        </p:cTn>
                                        <p:tgtEl>
                                          <p:spTgt spid="44054"/>
                                        </p:tgtEl>
                                        <p:attrNameLst>
                                          <p:attrName>style.visibility</p:attrName>
                                        </p:attrNameLst>
                                      </p:cBhvr>
                                      <p:to>
                                        <p:strVal val="visible"/>
                                      </p:to>
                                    </p:set>
                                    <p:animEffect transition="in" filter="fade">
                                      <p:cBhvr>
                                        <p:cTn id="30" dur="1000"/>
                                        <p:tgtEl>
                                          <p:spTgt spid="44054"/>
                                        </p:tgtEl>
                                      </p:cBhvr>
                                    </p:animEffect>
                                  </p:childTnLst>
                                </p:cTn>
                              </p:par>
                              <p:par>
                                <p:cTn id="31" presetID="10" presetClass="entr" presetSubtype="0" fill="hold" nodeType="withEffect">
                                  <p:stCondLst>
                                    <p:cond delay="0"/>
                                  </p:stCondLst>
                                  <p:childTnLst>
                                    <p:set>
                                      <p:cBhvr>
                                        <p:cTn id="32" dur="1" fill="hold">
                                          <p:stCondLst>
                                            <p:cond delay="0"/>
                                          </p:stCondLst>
                                        </p:cTn>
                                        <p:tgtEl>
                                          <p:spTgt spid="44055"/>
                                        </p:tgtEl>
                                        <p:attrNameLst>
                                          <p:attrName>style.visibility</p:attrName>
                                        </p:attrNameLst>
                                      </p:cBhvr>
                                      <p:to>
                                        <p:strVal val="visible"/>
                                      </p:to>
                                    </p:set>
                                    <p:animEffect transition="in" filter="fade">
                                      <p:cBhvr>
                                        <p:cTn id="33" dur="1000"/>
                                        <p:tgtEl>
                                          <p:spTgt spid="44055"/>
                                        </p:tgtEl>
                                      </p:cBhvr>
                                    </p:animEffect>
                                  </p:childTnLst>
                                </p:cTn>
                              </p:par>
                              <p:par>
                                <p:cTn id="34" presetID="10" presetClass="entr" presetSubtype="0" fill="hold" nodeType="withEffect">
                                  <p:stCondLst>
                                    <p:cond delay="0"/>
                                  </p:stCondLst>
                                  <p:childTnLst>
                                    <p:set>
                                      <p:cBhvr>
                                        <p:cTn id="35" dur="1" fill="hold">
                                          <p:stCondLst>
                                            <p:cond delay="0"/>
                                          </p:stCondLst>
                                        </p:cTn>
                                        <p:tgtEl>
                                          <p:spTgt spid="44056"/>
                                        </p:tgtEl>
                                        <p:attrNameLst>
                                          <p:attrName>style.visibility</p:attrName>
                                        </p:attrNameLst>
                                      </p:cBhvr>
                                      <p:to>
                                        <p:strVal val="visible"/>
                                      </p:to>
                                    </p:set>
                                    <p:animEffect transition="in" filter="fade">
                                      <p:cBhvr>
                                        <p:cTn id="36" dur="1000"/>
                                        <p:tgtEl>
                                          <p:spTgt spid="44056"/>
                                        </p:tgtEl>
                                      </p:cBhvr>
                                    </p:animEffect>
                                  </p:childTnLst>
                                </p:cTn>
                              </p:par>
                              <p:par>
                                <p:cTn id="37" presetID="10" presetClass="entr" presetSubtype="0" fill="hold" nodeType="withEffect">
                                  <p:stCondLst>
                                    <p:cond delay="0"/>
                                  </p:stCondLst>
                                  <p:childTnLst>
                                    <p:set>
                                      <p:cBhvr>
                                        <p:cTn id="38" dur="1" fill="hold">
                                          <p:stCondLst>
                                            <p:cond delay="0"/>
                                          </p:stCondLst>
                                        </p:cTn>
                                        <p:tgtEl>
                                          <p:spTgt spid="44057"/>
                                        </p:tgtEl>
                                        <p:attrNameLst>
                                          <p:attrName>style.visibility</p:attrName>
                                        </p:attrNameLst>
                                      </p:cBhvr>
                                      <p:to>
                                        <p:strVal val="visible"/>
                                      </p:to>
                                    </p:set>
                                    <p:animEffect transition="in" filter="fade">
                                      <p:cBhvr>
                                        <p:cTn id="39" dur="1000"/>
                                        <p:tgtEl>
                                          <p:spTgt spid="4405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406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406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4041"/>
                                        </p:tgtEl>
                                        <p:attrNameLst>
                                          <p:attrName>style.visibility</p:attrName>
                                        </p:attrNameLst>
                                      </p:cBhvr>
                                      <p:to>
                                        <p:strVal val="visible"/>
                                      </p:to>
                                    </p:set>
                                    <p:animEffect transition="in" filter="dissolve">
                                      <p:cBhvr>
                                        <p:cTn id="50" dur="500"/>
                                        <p:tgtEl>
                                          <p:spTgt spid="44041"/>
                                        </p:tgtEl>
                                      </p:cBhvr>
                                    </p:animEffect>
                                  </p:childTnLst>
                                  <p:subTnLst>
                                    <p:audio>
                                      <p:cMediaNode>
                                        <p:cTn display="0" masterRel="sameClick">
                                          <p:stCondLst>
                                            <p:cond evt="begin" delay="0">
                                              <p:tn val="48"/>
                                            </p:cond>
                                          </p:stCondLst>
                                          <p:endCondLst>
                                            <p:cond evt="onStopAudio" delay="0">
                                              <p:tgtEl>
                                                <p:sldTgt/>
                                              </p:tgtEl>
                                            </p:cond>
                                          </p:endCondLst>
                                        </p:cTn>
                                        <p:tgtEl>
                                          <p:sndTgt r:embed="rId4" name="chimes.wav"/>
                                        </p:tgtEl>
                                      </p:cMediaNode>
                                    </p:audio>
                                  </p:subTnLst>
                                </p:cTn>
                              </p:par>
                            </p:childTnLst>
                          </p:cTn>
                        </p:par>
                        <p:par>
                          <p:cTn id="51" fill="hold">
                            <p:stCondLst>
                              <p:cond delay="500"/>
                            </p:stCondLst>
                            <p:childTnLst>
                              <p:par>
                                <p:cTn id="52" presetID="2" presetClass="entr" presetSubtype="4"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6117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116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6117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61173"/>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61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4040" grpId="0" bldLvl="0" animBg="1"/>
      <p:bldP spid="44041" grpId="0" bldLvl="0" animBg="1"/>
      <p:bldP spid="44060" grpId="0"/>
      <p:bldP spid="15" grpId="0"/>
      <p:bldP spid="16" grpId="0"/>
      <p:bldP spid="17" grpId="0"/>
      <p:bldP spid="19" grpId="0"/>
      <p:bldP spid="31" grpId="0" bldLvl="0" animBg="1"/>
      <p:bldP spid="32" grpId="0"/>
      <p:bldP spid="561160" grpId="0"/>
      <p:bldP spid="561162" grpId="0"/>
      <p:bldP spid="561171" grpId="0"/>
      <p:bldP spid="561172" grpId="0"/>
      <p:bldP spid="5611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a:off x="297815" y="801370"/>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环节三</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6" name="矩形 5"/>
          <p:cNvSpPr/>
          <p:nvPr/>
        </p:nvSpPr>
        <p:spPr>
          <a:xfrm>
            <a:off x="297815" y="55245"/>
            <a:ext cx="10645140" cy="548005"/>
          </a:xfrm>
          <a:prstGeom prst="rect">
            <a:avLst/>
          </a:prstGeom>
          <a:pattFill prst="ltUpDiag">
            <a:fgClr>
              <a:srgbClr val="9FCC3E"/>
            </a:fgClr>
            <a:bgClr>
              <a:srgbClr val="8CB20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latin typeface="+mj-lt"/>
                <a:ea typeface="微软雅黑" panose="020B0503020204020204" charset="-122"/>
              </a:rPr>
              <a:t>展开探究、讲授新课 </a:t>
            </a:r>
            <a:r>
              <a:rPr lang="en-US" altLang="zh-CN" sz="3200" b="1" dirty="0" smtClean="0">
                <a:latin typeface="+mj-lt"/>
                <a:ea typeface="微软雅黑" panose="020B0503020204020204" charset="-122"/>
              </a:rPr>
              <a:t>----【</a:t>
            </a:r>
            <a:r>
              <a:rPr lang="zh-CN" altLang="en-US" sz="3200" b="1" dirty="0" smtClean="0">
                <a:latin typeface="+mj-lt"/>
                <a:ea typeface="微软雅黑" panose="020B0503020204020204" charset="-122"/>
              </a:rPr>
              <a:t>色环电阻的识读</a:t>
            </a:r>
            <a:r>
              <a:rPr lang="en-US" altLang="zh-CN" sz="3200" b="1" dirty="0" smtClean="0">
                <a:latin typeface="+mj-lt"/>
                <a:ea typeface="微软雅黑" panose="020B0503020204020204" charset="-122"/>
              </a:rPr>
              <a:t>】</a:t>
            </a:r>
            <a:endParaRPr lang="en-US" altLang="zh-CN" sz="3200" b="1" dirty="0">
              <a:latin typeface="+mj-lt"/>
              <a:ea typeface="微软雅黑" panose="020B0503020204020204" charset="-122"/>
            </a:endParaRPr>
          </a:p>
        </p:txBody>
      </p:sp>
      <p:grpSp>
        <p:nvGrpSpPr>
          <p:cNvPr id="45" name="组合 67"/>
          <p:cNvGrpSpPr/>
          <p:nvPr/>
        </p:nvGrpSpPr>
        <p:grpSpPr bwMode="auto">
          <a:xfrm>
            <a:off x="2510790" y="800735"/>
            <a:ext cx="5615305" cy="518160"/>
            <a:chOff x="5071179" y="5120102"/>
            <a:chExt cx="5263927" cy="830571"/>
          </a:xfrm>
          <a:solidFill>
            <a:srgbClr val="0070C0"/>
          </a:solidFill>
        </p:grpSpPr>
        <p:sp>
          <p:nvSpPr>
            <p:cNvPr id="46" name="圆角矩形 45"/>
            <p:cNvSpPr/>
            <p:nvPr/>
          </p:nvSpPr>
          <p:spPr>
            <a:xfrm>
              <a:off x="5072064" y="5143513"/>
              <a:ext cx="4950679" cy="789239"/>
            </a:xfrm>
            <a:prstGeom prst="roundRect">
              <a:avLst/>
            </a:prstGeom>
            <a:grp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2400" b="1">
                <a:solidFill>
                  <a:schemeClr val="bg1"/>
                </a:solidFill>
              </a:endParaRPr>
            </a:p>
          </p:txBody>
        </p:sp>
        <p:sp>
          <p:nvSpPr>
            <p:cNvPr id="7" name="矩形 6"/>
            <p:cNvSpPr>
              <a:spLocks noChangeArrowheads="1"/>
            </p:cNvSpPr>
            <p:nvPr/>
          </p:nvSpPr>
          <p:spPr bwMode="auto">
            <a:xfrm>
              <a:off x="5071179" y="5120102"/>
              <a:ext cx="5263927" cy="830571"/>
            </a:xfrm>
            <a:prstGeom prst="rect">
              <a:avLst/>
            </a:prstGeom>
            <a:noFill/>
            <a:scene3d>
              <a:camera prst="orthographicFront"/>
              <a:lightRig rig="threePt" dir="t"/>
            </a:scene3d>
            <a:sp3d/>
          </p:spPr>
          <p:txBody>
            <a:bodyPr wrap="square">
              <a:spAutoFit/>
            </a:bodyPr>
            <a:p>
              <a:pPr>
                <a:defRPr/>
              </a:pPr>
              <a:r>
                <a:rPr lang="zh-CN" altLang="en-US" sz="2800" b="1" kern="0" dirty="0">
                  <a:solidFill>
                    <a:prstClr val="white"/>
                  </a:solidFill>
                  <a:latin typeface="微软雅黑" panose="020B0503020204020204" charset="-122"/>
                </a:rPr>
                <a:t>任务二：四色环电阻的识读练习</a:t>
              </a:r>
              <a:endParaRPr lang="zh-CN" altLang="en-US" sz="2800" b="1" kern="0" dirty="0">
                <a:solidFill>
                  <a:prstClr val="white"/>
                </a:solidFill>
                <a:latin typeface="微软雅黑" panose="020B0503020204020204" charset="-122"/>
              </a:endParaRPr>
            </a:p>
          </p:txBody>
        </p:sp>
      </p:grpSp>
      <p:pic>
        <p:nvPicPr>
          <p:cNvPr id="22536" name="Picture 8"/>
          <p:cNvPicPr>
            <a:picLocks noChangeAspect="1"/>
          </p:cNvPicPr>
          <p:nvPr/>
        </p:nvPicPr>
        <p:blipFill>
          <a:blip r:embed="rId1"/>
          <a:stretch>
            <a:fillRect/>
          </a:stretch>
        </p:blipFill>
        <p:spPr>
          <a:xfrm>
            <a:off x="250825" y="1520825"/>
            <a:ext cx="4681538" cy="2413000"/>
          </a:xfrm>
          <a:prstGeom prst="rect">
            <a:avLst/>
          </a:prstGeom>
          <a:noFill/>
          <a:ln w="9525">
            <a:noFill/>
          </a:ln>
        </p:spPr>
      </p:pic>
      <p:sp>
        <p:nvSpPr>
          <p:cNvPr id="22537" name="Rectangle 9"/>
          <p:cNvSpPr/>
          <p:nvPr/>
        </p:nvSpPr>
        <p:spPr>
          <a:xfrm>
            <a:off x="5400675" y="2636838"/>
            <a:ext cx="3708400" cy="792480"/>
          </a:xfrm>
          <a:prstGeom prst="rect">
            <a:avLst/>
          </a:prstGeom>
          <a:noFill/>
          <a:ln w="9525">
            <a:noFill/>
          </a:ln>
        </p:spPr>
        <p:txBody>
          <a:bodyPr>
            <a:spAutoFit/>
          </a:bodyPr>
          <a:p>
            <a:pPr lvl="0" eaLnBrk="1" hangingPunct="1"/>
            <a:endParaRPr lang="en-US" altLang="zh-CN" b="1" dirty="0">
              <a:latin typeface="楷体" panose="02010609060101010101" pitchFamily="49" charset="-122"/>
              <a:ea typeface="楷体" panose="02010609060101010101" pitchFamily="49" charset="-122"/>
            </a:endParaRPr>
          </a:p>
          <a:p>
            <a:pPr lvl="0" eaLnBrk="1" hangingPunct="1"/>
            <a:r>
              <a:rPr lang="en-US" altLang="zh-CN" sz="2800" b="1" dirty="0">
                <a:solidFill>
                  <a:srgbClr val="0000CC"/>
                </a:solidFill>
                <a:latin typeface="楷体" panose="02010609060101010101" pitchFamily="49" charset="-122"/>
                <a:ea typeface="楷体" panose="02010609060101010101" pitchFamily="49" charset="-122"/>
              </a:rPr>
              <a:t>330Ω</a:t>
            </a:r>
            <a:r>
              <a:rPr lang="zh-CN" altLang="en-US" sz="2800" b="1" dirty="0">
                <a:solidFill>
                  <a:srgbClr val="0000CC"/>
                </a:solidFill>
                <a:latin typeface="楷体" panose="02010609060101010101" pitchFamily="49" charset="-122"/>
                <a:ea typeface="楷体" panose="02010609060101010101" pitchFamily="49" charset="-122"/>
              </a:rPr>
              <a:t>，</a:t>
            </a:r>
            <a:r>
              <a:rPr lang="en-US" altLang="zh-CN" sz="2800" b="1" dirty="0">
                <a:solidFill>
                  <a:srgbClr val="0000CC"/>
                </a:solidFill>
                <a:latin typeface="楷体" panose="02010609060101010101" pitchFamily="49" charset="-122"/>
                <a:ea typeface="楷体" panose="02010609060101010101" pitchFamily="49" charset="-122"/>
              </a:rPr>
              <a:t>±5</a:t>
            </a:r>
            <a:r>
              <a:rPr lang="zh-CN" altLang="en-US" sz="2800" b="1" dirty="0">
                <a:solidFill>
                  <a:srgbClr val="0000CC"/>
                </a:solidFill>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的误差</a:t>
            </a:r>
            <a:endParaRPr lang="zh-CN" altLang="en-US" sz="2800" b="1" dirty="0">
              <a:latin typeface="楷体" panose="02010609060101010101" pitchFamily="49" charset="-122"/>
              <a:ea typeface="楷体" panose="02010609060101010101" pitchFamily="49" charset="-122"/>
            </a:endParaRPr>
          </a:p>
        </p:txBody>
      </p:sp>
      <p:pic>
        <p:nvPicPr>
          <p:cNvPr id="22538" name="Picture 10"/>
          <p:cNvPicPr>
            <a:picLocks noChangeAspect="1"/>
          </p:cNvPicPr>
          <p:nvPr/>
        </p:nvPicPr>
        <p:blipFill>
          <a:blip r:embed="rId2"/>
          <a:stretch>
            <a:fillRect/>
          </a:stretch>
        </p:blipFill>
        <p:spPr>
          <a:xfrm>
            <a:off x="250825" y="4319588"/>
            <a:ext cx="4691063" cy="2349500"/>
          </a:xfrm>
          <a:prstGeom prst="rect">
            <a:avLst/>
          </a:prstGeom>
          <a:noFill/>
          <a:ln w="9525">
            <a:noFill/>
          </a:ln>
        </p:spPr>
      </p:pic>
      <p:sp>
        <p:nvSpPr>
          <p:cNvPr id="22539" name="Rectangle 11"/>
          <p:cNvSpPr/>
          <p:nvPr/>
        </p:nvSpPr>
        <p:spPr>
          <a:xfrm>
            <a:off x="5364163" y="5934075"/>
            <a:ext cx="3902075" cy="519113"/>
          </a:xfrm>
          <a:prstGeom prst="rect">
            <a:avLst/>
          </a:prstGeom>
          <a:noFill/>
          <a:ln w="9525">
            <a:noFill/>
          </a:ln>
        </p:spPr>
        <p:txBody>
          <a:bodyPr>
            <a:spAutoFit/>
          </a:bodyPr>
          <a:p>
            <a:pPr lvl="0" eaLnBrk="1" hangingPunct="1"/>
            <a:r>
              <a:rPr lang="en-US" altLang="zh-CN" sz="2800" b="1" dirty="0">
                <a:solidFill>
                  <a:srgbClr val="0000CC"/>
                </a:solidFill>
                <a:latin typeface="Arial" panose="020B0604020202020204" pitchFamily="34" charset="0"/>
                <a:ea typeface="微软雅黑" panose="020B0503020204020204" charset="-122"/>
              </a:rPr>
              <a:t>150Ω</a:t>
            </a:r>
            <a:r>
              <a:rPr lang="zh-CN" altLang="en-US" sz="2800" b="1" dirty="0">
                <a:solidFill>
                  <a:srgbClr val="0000CC"/>
                </a:solidFill>
                <a:latin typeface="Arial" panose="020B0604020202020204" pitchFamily="34" charset="0"/>
                <a:ea typeface="微软雅黑" panose="020B0503020204020204" charset="-122"/>
              </a:rPr>
              <a:t>， </a:t>
            </a:r>
            <a:r>
              <a:rPr lang="en-US" altLang="zh-CN" sz="2800" b="1" dirty="0">
                <a:solidFill>
                  <a:srgbClr val="0000CC"/>
                </a:solidFill>
                <a:latin typeface="Arial" panose="020B0604020202020204" pitchFamily="34" charset="0"/>
                <a:ea typeface="微软雅黑" panose="020B0503020204020204" charset="-122"/>
              </a:rPr>
              <a:t>±5</a:t>
            </a:r>
            <a:r>
              <a:rPr lang="zh-CN" altLang="en-US" sz="2800" b="1" dirty="0">
                <a:solidFill>
                  <a:srgbClr val="0000CC"/>
                </a:solidFill>
                <a:latin typeface="Arial" panose="020B0604020202020204" pitchFamily="34" charset="0"/>
                <a:ea typeface="微软雅黑" panose="020B0503020204020204" charset="-122"/>
              </a:rPr>
              <a:t>％</a:t>
            </a:r>
            <a:r>
              <a:rPr lang="zh-CN" altLang="en-US" sz="2800" b="1" dirty="0">
                <a:latin typeface="Arial" panose="020B0604020202020204" pitchFamily="34" charset="0"/>
                <a:ea typeface="微软雅黑" panose="020B0503020204020204" charset="-122"/>
              </a:rPr>
              <a:t>的误差</a:t>
            </a:r>
            <a:endParaRPr lang="zh-CN" altLang="en-US" sz="2800" b="1" dirty="0">
              <a:latin typeface="Arial" panose="020B0604020202020204" pitchFamily="34" charset="0"/>
              <a:ea typeface="微软雅黑" panose="020B0503020204020204" charset="-122"/>
            </a:endParaRPr>
          </a:p>
        </p:txBody>
      </p:sp>
      <p:sp>
        <p:nvSpPr>
          <p:cNvPr id="22542" name="Rectangle 14"/>
          <p:cNvSpPr/>
          <p:nvPr/>
        </p:nvSpPr>
        <p:spPr>
          <a:xfrm>
            <a:off x="5148263" y="1989138"/>
            <a:ext cx="3794125" cy="519112"/>
          </a:xfrm>
          <a:prstGeom prst="rect">
            <a:avLst/>
          </a:prstGeom>
          <a:noFill/>
          <a:ln w="9525">
            <a:noFill/>
          </a:ln>
        </p:spPr>
        <p:txBody>
          <a:bodyPr wrap="none">
            <a:spAutoFit/>
          </a:bodyPr>
          <a:p>
            <a:pPr lvl="0" eaLnBrk="1" hangingPunct="1"/>
            <a:r>
              <a:rPr lang="zh-CN" altLang="en-US" sz="2800" b="1" dirty="0">
                <a:latin typeface="楷体" panose="02010609060101010101" pitchFamily="49" charset="-122"/>
                <a:ea typeface="楷体" panose="02010609060101010101" pitchFamily="49" charset="-122"/>
              </a:rPr>
              <a:t>颜色：橙  橙   棕  金</a:t>
            </a:r>
            <a:endParaRPr lang="zh-CN" altLang="en-US" sz="2800" b="1" dirty="0">
              <a:latin typeface="楷体" panose="02010609060101010101" pitchFamily="49" charset="-122"/>
              <a:ea typeface="楷体" panose="02010609060101010101" pitchFamily="49" charset="-122"/>
            </a:endParaRPr>
          </a:p>
        </p:txBody>
      </p:sp>
      <p:sp>
        <p:nvSpPr>
          <p:cNvPr id="22543" name="Line 15"/>
          <p:cNvSpPr/>
          <p:nvPr/>
        </p:nvSpPr>
        <p:spPr>
          <a:xfrm>
            <a:off x="5292725" y="3429000"/>
            <a:ext cx="3455988" cy="0"/>
          </a:xfrm>
          <a:prstGeom prst="line">
            <a:avLst/>
          </a:prstGeom>
          <a:ln w="38100" cap="flat" cmpd="sng">
            <a:solidFill>
              <a:srgbClr val="FF0000"/>
            </a:solidFill>
            <a:prstDash val="solid"/>
            <a:headEnd type="none" w="med" len="med"/>
            <a:tailEnd type="none" w="med" len="med"/>
          </a:ln>
        </p:spPr>
      </p:sp>
      <p:sp>
        <p:nvSpPr>
          <p:cNvPr id="22544" name="Rectangle 16"/>
          <p:cNvSpPr/>
          <p:nvPr/>
        </p:nvSpPr>
        <p:spPr>
          <a:xfrm>
            <a:off x="5148263" y="4781550"/>
            <a:ext cx="3760787" cy="519113"/>
          </a:xfrm>
          <a:prstGeom prst="rect">
            <a:avLst/>
          </a:prstGeom>
          <a:noFill/>
          <a:ln w="9525">
            <a:noFill/>
          </a:ln>
        </p:spPr>
        <p:txBody>
          <a:bodyPr wrap="none">
            <a:spAutoFit/>
          </a:bodyPr>
          <a:p>
            <a:pPr lvl="0" eaLnBrk="1" hangingPunct="1"/>
            <a:r>
              <a:rPr lang="zh-CN" altLang="en-US" sz="2800" b="1" dirty="0">
                <a:latin typeface="楷体" panose="02010609060101010101" pitchFamily="49" charset="-122"/>
                <a:ea typeface="楷体" panose="02010609060101010101" pitchFamily="49" charset="-122"/>
              </a:rPr>
              <a:t>颜色：棕  绿  棕  金</a:t>
            </a:r>
            <a:endParaRPr lang="zh-CN" altLang="en-US" sz="2800" b="1" dirty="0">
              <a:latin typeface="楷体" panose="02010609060101010101" pitchFamily="49" charset="-122"/>
              <a:ea typeface="楷体" panose="02010609060101010101" pitchFamily="49" charset="-122"/>
            </a:endParaRPr>
          </a:p>
        </p:txBody>
      </p:sp>
      <p:sp>
        <p:nvSpPr>
          <p:cNvPr id="22545" name="Line 17"/>
          <p:cNvSpPr/>
          <p:nvPr/>
        </p:nvSpPr>
        <p:spPr>
          <a:xfrm>
            <a:off x="5364163" y="6453188"/>
            <a:ext cx="3455987" cy="0"/>
          </a:xfrm>
          <a:prstGeom prst="line">
            <a:avLst/>
          </a:prstGeom>
          <a:ln w="38100" cap="flat" cmpd="sng">
            <a:solidFill>
              <a:srgbClr val="FF0000"/>
            </a:solidFill>
            <a:prstDash val="solid"/>
            <a:headEnd type="none" w="med" len="med"/>
            <a:tailEnd type="none" w="med" len="med"/>
          </a:ln>
        </p:spPr>
      </p:sp>
      <p:sp>
        <p:nvSpPr>
          <p:cNvPr id="2" name="文本框 1"/>
          <p:cNvSpPr txBox="1"/>
          <p:nvPr/>
        </p:nvSpPr>
        <p:spPr>
          <a:xfrm>
            <a:off x="8513445" y="810260"/>
            <a:ext cx="2034540" cy="613410"/>
          </a:xfrm>
          <a:prstGeom prst="rect">
            <a:avLst/>
          </a:prstGeom>
          <a:noFill/>
        </p:spPr>
        <p:txBody>
          <a:bodyPr wrap="none" rtlCol="0">
            <a:spAutoFit/>
          </a:bodyPr>
          <a:p>
            <a:pPr algn="l"/>
            <a:r>
              <a:rPr lang="zh-CN" altLang="en-US" sz="3200" b="1" dirty="0">
                <a:latin typeface="+mj-lt"/>
                <a:ea typeface="微软雅黑" panose="020B0503020204020204" charset="-122"/>
                <a:sym typeface="+mn-ea"/>
              </a:rPr>
              <a:t>（</a:t>
            </a:r>
            <a:r>
              <a:rPr lang="en-US" altLang="zh-CN" sz="3200" b="1" dirty="0">
                <a:latin typeface="+mj-lt"/>
                <a:ea typeface="微软雅黑" panose="020B0503020204020204" charset="-122"/>
                <a:sym typeface="+mn-ea"/>
              </a:rPr>
              <a:t>7</a:t>
            </a:r>
            <a:r>
              <a:rPr lang="zh-CN" altLang="en-US" sz="3200" b="1" dirty="0">
                <a:latin typeface="+mj-lt"/>
                <a:ea typeface="微软雅黑" panose="020B0503020204020204" charset="-122"/>
                <a:sym typeface="+mn-ea"/>
              </a:rPr>
              <a:t>分钟</a:t>
            </a:r>
            <a:r>
              <a:rPr lang="zh-CN" altLang="en-US" sz="3200" b="1" dirty="0" smtClean="0">
                <a:latin typeface="+mj-lt"/>
                <a:ea typeface="微软雅黑" panose="020B0503020204020204" charset="-122"/>
                <a:sym typeface="+mn-ea"/>
              </a:rPr>
              <a:t>）</a:t>
            </a:r>
            <a:endParaRPr lang="en-US" altLang="zh-CN" sz="3200" b="1" dirty="0">
              <a:latin typeface="+mj-lt"/>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box(in)">
                                      <p:cBhvr>
                                        <p:cTn id="27" dur="500"/>
                                        <p:tgtEl>
                                          <p:spTgt spid="22536"/>
                                        </p:tgtEl>
                                      </p:cBhvr>
                                    </p:animEffect>
                                  </p:childTnLst>
                                </p:cTn>
                              </p:par>
                              <p:par>
                                <p:cTn id="28" presetID="4" presetClass="entr" presetSubtype="16" fill="hold" nodeType="withEffect">
                                  <p:stCondLst>
                                    <p:cond delay="0"/>
                                  </p:stCondLst>
                                  <p:childTnLst>
                                    <p:set>
                                      <p:cBhvr>
                                        <p:cTn id="29" dur="1" fill="hold">
                                          <p:stCondLst>
                                            <p:cond delay="0"/>
                                          </p:stCondLst>
                                        </p:cTn>
                                        <p:tgtEl>
                                          <p:spTgt spid="22538"/>
                                        </p:tgtEl>
                                        <p:attrNameLst>
                                          <p:attrName>style.visibility</p:attrName>
                                        </p:attrNameLst>
                                      </p:cBhvr>
                                      <p:to>
                                        <p:strVal val="visible"/>
                                      </p:to>
                                    </p:set>
                                    <p:animEffect transition="in" filter="box(in)">
                                      <p:cBhvr>
                                        <p:cTn id="30" dur="500"/>
                                        <p:tgtEl>
                                          <p:spTgt spid="2253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2542"/>
                                        </p:tgtEl>
                                        <p:attrNameLst>
                                          <p:attrName>style.visibility</p:attrName>
                                        </p:attrNameLst>
                                      </p:cBhvr>
                                      <p:to>
                                        <p:strVal val="visible"/>
                                      </p:to>
                                    </p:set>
                                    <p:anim calcmode="lin" valueType="num">
                                      <p:cBhvr additive="base">
                                        <p:cTn id="35" dur="500" fill="hold"/>
                                        <p:tgtEl>
                                          <p:spTgt spid="22542"/>
                                        </p:tgtEl>
                                        <p:attrNameLst>
                                          <p:attrName>ppt_x</p:attrName>
                                        </p:attrNameLst>
                                      </p:cBhvr>
                                      <p:tavLst>
                                        <p:tav tm="0">
                                          <p:val>
                                            <p:strVal val="1+#ppt_w/2"/>
                                          </p:val>
                                        </p:tav>
                                        <p:tav tm="100000">
                                          <p:val>
                                            <p:strVal val="#ppt_x"/>
                                          </p:val>
                                        </p:tav>
                                      </p:tavLst>
                                    </p:anim>
                                    <p:anim calcmode="lin" valueType="num">
                                      <p:cBhvr additive="base">
                                        <p:cTn id="36" dur="500" fill="hold"/>
                                        <p:tgtEl>
                                          <p:spTgt spid="2254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2543"/>
                                        </p:tgtEl>
                                        <p:attrNameLst>
                                          <p:attrName>style.visibility</p:attrName>
                                        </p:attrNameLst>
                                      </p:cBhvr>
                                      <p:to>
                                        <p:strVal val="visible"/>
                                      </p:to>
                                    </p:set>
                                    <p:anim calcmode="lin" valueType="num">
                                      <p:cBhvr additive="base">
                                        <p:cTn id="39" dur="500" fill="hold"/>
                                        <p:tgtEl>
                                          <p:spTgt spid="22543"/>
                                        </p:tgtEl>
                                        <p:attrNameLst>
                                          <p:attrName>ppt_x</p:attrName>
                                        </p:attrNameLst>
                                      </p:cBhvr>
                                      <p:tavLst>
                                        <p:tav tm="0">
                                          <p:val>
                                            <p:strVal val="1+#ppt_w/2"/>
                                          </p:val>
                                        </p:tav>
                                        <p:tav tm="100000">
                                          <p:val>
                                            <p:strVal val="#ppt_x"/>
                                          </p:val>
                                        </p:tav>
                                      </p:tavLst>
                                    </p:anim>
                                    <p:anim calcmode="lin" valueType="num">
                                      <p:cBhvr additive="base">
                                        <p:cTn id="40" dur="500" fill="hold"/>
                                        <p:tgtEl>
                                          <p:spTgt spid="225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537"/>
                                        </p:tgtEl>
                                        <p:attrNameLst>
                                          <p:attrName>style.visibility</p:attrName>
                                        </p:attrNameLst>
                                      </p:cBhvr>
                                      <p:to>
                                        <p:strVal val="visible"/>
                                      </p:to>
                                    </p:set>
                                    <p:anim calcmode="lin" valueType="num">
                                      <p:cBhvr additive="base">
                                        <p:cTn id="45" dur="500" fill="hold"/>
                                        <p:tgtEl>
                                          <p:spTgt spid="22537"/>
                                        </p:tgtEl>
                                        <p:attrNameLst>
                                          <p:attrName>ppt_x</p:attrName>
                                        </p:attrNameLst>
                                      </p:cBhvr>
                                      <p:tavLst>
                                        <p:tav tm="0">
                                          <p:val>
                                            <p:strVal val="1+#ppt_w/2"/>
                                          </p:val>
                                        </p:tav>
                                        <p:tav tm="100000">
                                          <p:val>
                                            <p:strVal val="#ppt_x"/>
                                          </p:val>
                                        </p:tav>
                                      </p:tavLst>
                                    </p:anim>
                                    <p:anim calcmode="lin" valueType="num">
                                      <p:cBhvr additive="base">
                                        <p:cTn id="46"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2544"/>
                                        </p:tgtEl>
                                        <p:attrNameLst>
                                          <p:attrName>style.visibility</p:attrName>
                                        </p:attrNameLst>
                                      </p:cBhvr>
                                      <p:to>
                                        <p:strVal val="visible"/>
                                      </p:to>
                                    </p:set>
                                    <p:anim calcmode="lin" valueType="num">
                                      <p:cBhvr additive="base">
                                        <p:cTn id="51" dur="500" fill="hold"/>
                                        <p:tgtEl>
                                          <p:spTgt spid="22544"/>
                                        </p:tgtEl>
                                        <p:attrNameLst>
                                          <p:attrName>ppt_x</p:attrName>
                                        </p:attrNameLst>
                                      </p:cBhvr>
                                      <p:tavLst>
                                        <p:tav tm="0">
                                          <p:val>
                                            <p:strVal val="1+#ppt_w/2"/>
                                          </p:val>
                                        </p:tav>
                                        <p:tav tm="100000">
                                          <p:val>
                                            <p:strVal val="#ppt_x"/>
                                          </p:val>
                                        </p:tav>
                                      </p:tavLst>
                                    </p:anim>
                                    <p:anim calcmode="lin" valueType="num">
                                      <p:cBhvr additive="base">
                                        <p:cTn id="52" dur="500" fill="hold"/>
                                        <p:tgtEl>
                                          <p:spTgt spid="22544"/>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2545"/>
                                        </p:tgtEl>
                                        <p:attrNameLst>
                                          <p:attrName>style.visibility</p:attrName>
                                        </p:attrNameLst>
                                      </p:cBhvr>
                                      <p:to>
                                        <p:strVal val="visible"/>
                                      </p:to>
                                    </p:set>
                                    <p:anim calcmode="lin" valueType="num">
                                      <p:cBhvr additive="base">
                                        <p:cTn id="55" dur="500" fill="hold"/>
                                        <p:tgtEl>
                                          <p:spTgt spid="22545"/>
                                        </p:tgtEl>
                                        <p:attrNameLst>
                                          <p:attrName>ppt_x</p:attrName>
                                        </p:attrNameLst>
                                      </p:cBhvr>
                                      <p:tavLst>
                                        <p:tav tm="0">
                                          <p:val>
                                            <p:strVal val="1+#ppt_w/2"/>
                                          </p:val>
                                        </p:tav>
                                        <p:tav tm="100000">
                                          <p:val>
                                            <p:strVal val="#ppt_x"/>
                                          </p:val>
                                        </p:tav>
                                      </p:tavLst>
                                    </p:anim>
                                    <p:anim calcmode="lin" valueType="num">
                                      <p:cBhvr additive="base">
                                        <p:cTn id="56" dur="500" fill="hold"/>
                                        <p:tgtEl>
                                          <p:spTgt spid="2254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2539"/>
                                        </p:tgtEl>
                                        <p:attrNameLst>
                                          <p:attrName>style.visibility</p:attrName>
                                        </p:attrNameLst>
                                      </p:cBhvr>
                                      <p:to>
                                        <p:strVal val="visible"/>
                                      </p:to>
                                    </p:set>
                                    <p:anim calcmode="lin" valueType="num">
                                      <p:cBhvr additive="base">
                                        <p:cTn id="61" dur="500" fill="hold"/>
                                        <p:tgtEl>
                                          <p:spTgt spid="22539"/>
                                        </p:tgtEl>
                                        <p:attrNameLst>
                                          <p:attrName>ppt_x</p:attrName>
                                        </p:attrNameLst>
                                      </p:cBhvr>
                                      <p:tavLst>
                                        <p:tav tm="0">
                                          <p:val>
                                            <p:strVal val="1+#ppt_w/2"/>
                                          </p:val>
                                        </p:tav>
                                        <p:tav tm="100000">
                                          <p:val>
                                            <p:strVal val="#ppt_x"/>
                                          </p:val>
                                        </p:tav>
                                      </p:tavLst>
                                    </p:anim>
                                    <p:anim calcmode="lin" valueType="num">
                                      <p:cBhvr additive="base">
                                        <p:cTn id="62"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2537" grpId="0"/>
      <p:bldP spid="22539" grpId="0"/>
      <p:bldP spid="22542" grpId="0"/>
      <p:bldP spid="225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a:off x="297815" y="801370"/>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环节三</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6" name="矩形 5"/>
          <p:cNvSpPr/>
          <p:nvPr/>
        </p:nvSpPr>
        <p:spPr>
          <a:xfrm>
            <a:off x="297815" y="55245"/>
            <a:ext cx="10645140" cy="548005"/>
          </a:xfrm>
          <a:prstGeom prst="rect">
            <a:avLst/>
          </a:prstGeom>
          <a:pattFill prst="ltUpDiag">
            <a:fgClr>
              <a:srgbClr val="9FCC3E"/>
            </a:fgClr>
            <a:bgClr>
              <a:srgbClr val="8CB20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latin typeface="+mj-lt"/>
                <a:ea typeface="微软雅黑" panose="020B0503020204020204" charset="-122"/>
              </a:rPr>
              <a:t>展开探究、讲授新课 </a:t>
            </a:r>
            <a:r>
              <a:rPr lang="en-US" altLang="zh-CN" sz="3200" b="1" dirty="0" smtClean="0">
                <a:latin typeface="+mj-lt"/>
                <a:ea typeface="微软雅黑" panose="020B0503020204020204" charset="-122"/>
              </a:rPr>
              <a:t>----【</a:t>
            </a:r>
            <a:r>
              <a:rPr lang="zh-CN" altLang="en-US" sz="3200" b="1" dirty="0" smtClean="0">
                <a:latin typeface="+mj-lt"/>
                <a:ea typeface="微软雅黑" panose="020B0503020204020204" charset="-122"/>
              </a:rPr>
              <a:t>色环电阻的识读</a:t>
            </a:r>
            <a:r>
              <a:rPr lang="en-US" altLang="zh-CN" sz="3200" b="1" dirty="0" smtClean="0">
                <a:latin typeface="+mj-lt"/>
                <a:ea typeface="微软雅黑" panose="020B0503020204020204" charset="-122"/>
              </a:rPr>
              <a:t>】</a:t>
            </a:r>
            <a:endParaRPr lang="en-US" altLang="zh-CN" sz="3200" b="1" dirty="0">
              <a:latin typeface="+mj-lt"/>
              <a:ea typeface="微软雅黑" panose="020B0503020204020204" charset="-122"/>
            </a:endParaRPr>
          </a:p>
        </p:txBody>
      </p:sp>
      <p:grpSp>
        <p:nvGrpSpPr>
          <p:cNvPr id="45" name="组合 67"/>
          <p:cNvGrpSpPr/>
          <p:nvPr/>
        </p:nvGrpSpPr>
        <p:grpSpPr bwMode="auto">
          <a:xfrm>
            <a:off x="2510790" y="800735"/>
            <a:ext cx="6104255" cy="518160"/>
            <a:chOff x="5071179" y="5120102"/>
            <a:chExt cx="5263927" cy="830571"/>
          </a:xfrm>
          <a:solidFill>
            <a:srgbClr val="0070C0"/>
          </a:solidFill>
        </p:grpSpPr>
        <p:sp>
          <p:nvSpPr>
            <p:cNvPr id="46" name="圆角矩形 45"/>
            <p:cNvSpPr/>
            <p:nvPr/>
          </p:nvSpPr>
          <p:spPr>
            <a:xfrm>
              <a:off x="5072064" y="5143513"/>
              <a:ext cx="4950679" cy="789239"/>
            </a:xfrm>
            <a:prstGeom prst="roundRect">
              <a:avLst/>
            </a:prstGeom>
            <a:grp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2400" b="1">
                <a:solidFill>
                  <a:schemeClr val="bg1"/>
                </a:solidFill>
              </a:endParaRPr>
            </a:p>
          </p:txBody>
        </p:sp>
        <p:sp>
          <p:nvSpPr>
            <p:cNvPr id="7" name="矩形 6"/>
            <p:cNvSpPr>
              <a:spLocks noChangeArrowheads="1"/>
            </p:cNvSpPr>
            <p:nvPr/>
          </p:nvSpPr>
          <p:spPr bwMode="auto">
            <a:xfrm>
              <a:off x="5071179" y="5120102"/>
              <a:ext cx="5263927" cy="830571"/>
            </a:xfrm>
            <a:prstGeom prst="rect">
              <a:avLst/>
            </a:prstGeom>
            <a:noFill/>
            <a:scene3d>
              <a:camera prst="orthographicFront"/>
              <a:lightRig rig="threePt" dir="t"/>
            </a:scene3d>
            <a:sp3d/>
          </p:spPr>
          <p:txBody>
            <a:bodyPr wrap="square">
              <a:spAutoFit/>
            </a:bodyPr>
            <a:p>
              <a:pPr>
                <a:defRPr/>
              </a:pPr>
              <a:r>
                <a:rPr lang="zh-CN" altLang="en-US" sz="2800" b="1" kern="0" dirty="0">
                  <a:solidFill>
                    <a:prstClr val="white"/>
                  </a:solidFill>
                  <a:latin typeface="微软雅黑" panose="020B0503020204020204" charset="-122"/>
                </a:rPr>
                <a:t>任务三：五色环电阻的识读和练习</a:t>
              </a:r>
              <a:endParaRPr lang="zh-CN" altLang="en-US" sz="2800" b="1" kern="0" dirty="0">
                <a:solidFill>
                  <a:prstClr val="white"/>
                </a:solidFill>
                <a:latin typeface="微软雅黑" panose="020B0503020204020204" charset="-122"/>
              </a:endParaRPr>
            </a:p>
          </p:txBody>
        </p:sp>
      </p:grpSp>
      <p:pic>
        <p:nvPicPr>
          <p:cNvPr id="47111" name="Picture 47"/>
          <p:cNvPicPr>
            <a:picLocks noChangeAspect="1"/>
          </p:cNvPicPr>
          <p:nvPr/>
        </p:nvPicPr>
        <p:blipFill>
          <a:blip r:embed="rId1"/>
          <a:stretch>
            <a:fillRect/>
          </a:stretch>
        </p:blipFill>
        <p:spPr>
          <a:xfrm>
            <a:off x="839470" y="1318578"/>
            <a:ext cx="4321175" cy="1296987"/>
          </a:xfrm>
          <a:prstGeom prst="rect">
            <a:avLst/>
          </a:prstGeom>
          <a:noFill/>
          <a:ln w="9525">
            <a:noFill/>
          </a:ln>
        </p:spPr>
      </p:pic>
      <p:sp>
        <p:nvSpPr>
          <p:cNvPr id="47112" name="Rectangle 43"/>
          <p:cNvSpPr/>
          <p:nvPr/>
        </p:nvSpPr>
        <p:spPr>
          <a:xfrm>
            <a:off x="409258" y="2687003"/>
            <a:ext cx="5472112" cy="2232025"/>
          </a:xfrm>
          <a:prstGeom prst="rect">
            <a:avLst/>
          </a:prstGeom>
          <a:solidFill>
            <a:srgbClr val="CCFFFF">
              <a:alpha val="54117"/>
            </a:srgbClr>
          </a:solidFill>
          <a:ln w="12700" cap="flat" cmpd="sng">
            <a:solidFill>
              <a:srgbClr val="0000FF"/>
            </a:solidFill>
            <a:prstDash val="solid"/>
            <a:miter/>
            <a:headEnd type="none" w="med" len="med"/>
            <a:tailEnd type="none" w="med" len="med"/>
          </a:ln>
        </p:spPr>
        <p:txBody>
          <a:bodyPr/>
          <a:p>
            <a:pPr marL="342900" lvl="0" indent="-342900" eaLnBrk="1" hangingPunct="1">
              <a:spcBef>
                <a:spcPct val="20000"/>
              </a:spcBef>
              <a:buClr>
                <a:schemeClr val="tx1"/>
              </a:buClr>
              <a:buFont typeface="Wingdings" panose="05000000000000000000" pitchFamily="2" charset="2"/>
              <a:buNone/>
            </a:pPr>
            <a:r>
              <a:rPr lang="en-US" altLang="zh-CN" b="1" dirty="0">
                <a:solidFill>
                  <a:srgbClr val="000000"/>
                </a:solidFill>
                <a:latin typeface="Verdana" panose="020B0604030504040204" pitchFamily="34" charset="0"/>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各环的含义：</a:t>
            </a:r>
            <a:endParaRPr lang="zh-CN" altLang="en-US" sz="2000" b="1" dirty="0">
              <a:solidFill>
                <a:srgbClr val="000000"/>
              </a:solidFill>
              <a:latin typeface="宋体" panose="02010600030101010101" pitchFamily="2" charset="-122"/>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None/>
            </a:pPr>
            <a:r>
              <a:rPr lang="zh-CN" altLang="en-US" sz="2000" b="1" dirty="0">
                <a:solidFill>
                  <a:srgbClr val="000000"/>
                </a:solidFill>
                <a:latin typeface="宋体" panose="02010600030101010101" pitchFamily="2" charset="-122"/>
                <a:ea typeface="宋体" panose="02010600030101010101" pitchFamily="2" charset="-122"/>
              </a:rPr>
              <a:t> </a:t>
            </a:r>
            <a:r>
              <a:rPr lang="en-US" altLang="zh-CN" sz="2000" b="1" dirty="0">
                <a:solidFill>
                  <a:srgbClr val="000000"/>
                </a:solidFill>
                <a:latin typeface="宋体" panose="02010600030101010101" pitchFamily="2" charset="-122"/>
                <a:ea typeface="宋体" panose="02010600030101010101" pitchFamily="2" charset="-122"/>
              </a:rPr>
              <a:t>【</a:t>
            </a:r>
            <a:r>
              <a:rPr lang="zh-CN" altLang="en-US" sz="2000" b="1" dirty="0">
                <a:solidFill>
                  <a:srgbClr val="000000"/>
                </a:solidFill>
                <a:latin typeface="宋体" panose="02010600030101010101" pitchFamily="2" charset="-122"/>
                <a:ea typeface="宋体" panose="02010600030101010101" pitchFamily="2" charset="-122"/>
              </a:rPr>
              <a:t>第一环</a:t>
            </a:r>
            <a:r>
              <a:rPr lang="en-US" altLang="zh-CN" sz="2000" b="1" dirty="0">
                <a:solidFill>
                  <a:srgbClr val="000000"/>
                </a:solidFill>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：有效数字第一位</a:t>
            </a:r>
            <a:endParaRPr lang="zh-CN" altLang="en-US" sz="2000" b="1" dirty="0">
              <a:solidFill>
                <a:srgbClr val="000000"/>
              </a:solidFill>
              <a:latin typeface="宋体" panose="02010600030101010101" pitchFamily="2" charset="-122"/>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None/>
            </a:pPr>
            <a:r>
              <a:rPr lang="zh-CN" altLang="en-US" sz="2000" b="1" dirty="0">
                <a:solidFill>
                  <a:srgbClr val="000000"/>
                </a:solidFill>
                <a:latin typeface="宋体" panose="02010600030101010101" pitchFamily="2" charset="-122"/>
                <a:ea typeface="宋体" panose="02010600030101010101" pitchFamily="2" charset="-122"/>
              </a:rPr>
              <a:t> </a:t>
            </a:r>
            <a:r>
              <a:rPr lang="en-US" altLang="zh-CN" sz="2000" b="1" dirty="0">
                <a:solidFill>
                  <a:srgbClr val="000000"/>
                </a:solidFill>
                <a:latin typeface="宋体" panose="02010600030101010101" pitchFamily="2" charset="-122"/>
                <a:ea typeface="宋体" panose="02010600030101010101" pitchFamily="2" charset="-122"/>
              </a:rPr>
              <a:t>【</a:t>
            </a:r>
            <a:r>
              <a:rPr lang="zh-CN" altLang="en-US" sz="2000" b="1" dirty="0">
                <a:solidFill>
                  <a:srgbClr val="000000"/>
                </a:solidFill>
                <a:latin typeface="宋体" panose="02010600030101010101" pitchFamily="2" charset="-122"/>
                <a:ea typeface="宋体" panose="02010600030101010101" pitchFamily="2" charset="-122"/>
              </a:rPr>
              <a:t>第二环</a:t>
            </a:r>
            <a:r>
              <a:rPr lang="en-US" altLang="zh-CN" sz="2000" b="1" dirty="0">
                <a:solidFill>
                  <a:srgbClr val="000000"/>
                </a:solidFill>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：有效数字第二位</a:t>
            </a:r>
            <a:endParaRPr lang="zh-CN" altLang="en-US" sz="2000" b="1" dirty="0">
              <a:solidFill>
                <a:srgbClr val="000000"/>
              </a:solidFill>
              <a:latin typeface="宋体" panose="02010600030101010101" pitchFamily="2" charset="-122"/>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None/>
            </a:pPr>
            <a:r>
              <a:rPr lang="zh-CN" altLang="en-US" sz="2000" b="1" dirty="0">
                <a:solidFill>
                  <a:srgbClr val="000000"/>
                </a:solidFill>
                <a:latin typeface="宋体" panose="02010600030101010101" pitchFamily="2" charset="-122"/>
                <a:ea typeface="宋体" panose="02010600030101010101" pitchFamily="2" charset="-122"/>
              </a:rPr>
              <a:t> </a:t>
            </a:r>
            <a:r>
              <a:rPr lang="en-US" altLang="zh-CN" sz="2000" b="1" dirty="0">
                <a:solidFill>
                  <a:srgbClr val="000000"/>
                </a:solidFill>
                <a:latin typeface="宋体" panose="02010600030101010101" pitchFamily="2" charset="-122"/>
                <a:ea typeface="宋体" panose="02010600030101010101" pitchFamily="2" charset="-122"/>
              </a:rPr>
              <a:t>【</a:t>
            </a:r>
            <a:r>
              <a:rPr lang="zh-CN" altLang="en-US" sz="2000" b="1" dirty="0">
                <a:solidFill>
                  <a:srgbClr val="000000"/>
                </a:solidFill>
                <a:latin typeface="宋体" panose="02010600030101010101" pitchFamily="2" charset="-122"/>
                <a:ea typeface="宋体" panose="02010600030101010101" pitchFamily="2" charset="-122"/>
              </a:rPr>
              <a:t>第三环</a:t>
            </a:r>
            <a:r>
              <a:rPr lang="en-US" altLang="zh-CN" sz="2000" b="1" dirty="0">
                <a:solidFill>
                  <a:srgbClr val="000000"/>
                </a:solidFill>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：有效数字第三位</a:t>
            </a:r>
            <a:endParaRPr lang="zh-CN" altLang="en-US" sz="2000" b="1" dirty="0">
              <a:solidFill>
                <a:srgbClr val="000000"/>
              </a:solidFill>
              <a:latin typeface="宋体" panose="02010600030101010101" pitchFamily="2" charset="-122"/>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None/>
            </a:pPr>
            <a:r>
              <a:rPr lang="zh-CN" altLang="en-US" sz="2000" b="1" dirty="0">
                <a:solidFill>
                  <a:srgbClr val="000000"/>
                </a:solidFill>
                <a:latin typeface="宋体" panose="02010600030101010101" pitchFamily="2" charset="-122"/>
                <a:ea typeface="宋体" panose="02010600030101010101" pitchFamily="2" charset="-122"/>
              </a:rPr>
              <a:t> </a:t>
            </a:r>
            <a:r>
              <a:rPr lang="en-US" altLang="zh-CN" sz="2000" b="1" dirty="0">
                <a:solidFill>
                  <a:srgbClr val="000000"/>
                </a:solidFill>
                <a:latin typeface="宋体" panose="02010600030101010101" pitchFamily="2" charset="-122"/>
                <a:ea typeface="宋体" panose="02010600030101010101" pitchFamily="2" charset="-122"/>
              </a:rPr>
              <a:t>【</a:t>
            </a:r>
            <a:r>
              <a:rPr lang="zh-CN" altLang="en-US" sz="2000" b="1" dirty="0">
                <a:solidFill>
                  <a:srgbClr val="000000"/>
                </a:solidFill>
                <a:latin typeface="宋体" panose="02010600030101010101" pitchFamily="2" charset="-122"/>
                <a:ea typeface="宋体" panose="02010600030101010101" pitchFamily="2" charset="-122"/>
              </a:rPr>
              <a:t>第四环</a:t>
            </a:r>
            <a:r>
              <a:rPr lang="en-US" altLang="zh-CN" sz="2000" b="1" dirty="0">
                <a:solidFill>
                  <a:srgbClr val="000000"/>
                </a:solidFill>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：倍率</a:t>
            </a:r>
            <a:endParaRPr lang="zh-CN" altLang="en-US" sz="2000" b="1" dirty="0">
              <a:solidFill>
                <a:srgbClr val="000000"/>
              </a:solidFill>
              <a:latin typeface="宋体" panose="02010600030101010101" pitchFamily="2" charset="-122"/>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None/>
            </a:pPr>
            <a:r>
              <a:rPr lang="zh-CN" altLang="en-US" sz="2000" b="1" dirty="0">
                <a:solidFill>
                  <a:srgbClr val="000000"/>
                </a:solidFill>
                <a:latin typeface="宋体" panose="02010600030101010101" pitchFamily="2" charset="-122"/>
                <a:ea typeface="宋体" panose="02010600030101010101" pitchFamily="2" charset="-122"/>
              </a:rPr>
              <a:t> </a:t>
            </a:r>
            <a:r>
              <a:rPr lang="en-US" altLang="zh-CN" sz="2000" b="1" dirty="0">
                <a:solidFill>
                  <a:srgbClr val="000000"/>
                </a:solidFill>
                <a:latin typeface="宋体" panose="02010600030101010101" pitchFamily="2" charset="-122"/>
                <a:ea typeface="宋体" panose="02010600030101010101" pitchFamily="2" charset="-122"/>
              </a:rPr>
              <a:t>【</a:t>
            </a:r>
            <a:r>
              <a:rPr lang="zh-CN" altLang="en-US" sz="2000" b="1" dirty="0">
                <a:solidFill>
                  <a:srgbClr val="000000"/>
                </a:solidFill>
                <a:latin typeface="宋体" panose="02010600030101010101" pitchFamily="2" charset="-122"/>
                <a:ea typeface="宋体" panose="02010600030101010101" pitchFamily="2" charset="-122"/>
              </a:rPr>
              <a:t>第五环</a:t>
            </a:r>
            <a:r>
              <a:rPr lang="en-US" altLang="zh-CN" sz="2000" b="1" dirty="0">
                <a:solidFill>
                  <a:srgbClr val="000000"/>
                </a:solidFill>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：允许误差</a:t>
            </a:r>
            <a:endParaRPr lang="zh-CN" altLang="en-US" sz="2000" b="1" dirty="0">
              <a:solidFill>
                <a:srgbClr val="000000"/>
              </a:solidFill>
              <a:latin typeface="宋体" panose="02010600030101010101" pitchFamily="2" charset="-122"/>
              <a:ea typeface="宋体" panose="02010600030101010101" pitchFamily="2" charset="-122"/>
            </a:endParaRPr>
          </a:p>
          <a:p>
            <a:pPr marL="342900" lvl="0" indent="-342900" eaLnBrk="1" hangingPunct="1">
              <a:spcBef>
                <a:spcPct val="20000"/>
              </a:spcBef>
              <a:buClr>
                <a:schemeClr val="tx1"/>
              </a:buClr>
              <a:buFont typeface="Wingdings" panose="05000000000000000000" pitchFamily="2" charset="2"/>
              <a:buChar char="v"/>
            </a:pPr>
            <a:endParaRPr lang="en-US" altLang="zh-CN" sz="2000" b="1" dirty="0">
              <a:solidFill>
                <a:srgbClr val="000000"/>
              </a:solidFill>
              <a:latin typeface="宋体" panose="02010600030101010101" pitchFamily="2" charset="-122"/>
              <a:ea typeface="宋体" panose="02010600030101010101" pitchFamily="2" charset="-122"/>
            </a:endParaRPr>
          </a:p>
        </p:txBody>
      </p:sp>
      <p:sp>
        <p:nvSpPr>
          <p:cNvPr id="47113" name="Rectangle 51"/>
          <p:cNvSpPr/>
          <p:nvPr/>
        </p:nvSpPr>
        <p:spPr>
          <a:xfrm>
            <a:off x="0" y="5567045"/>
            <a:ext cx="6039485" cy="822960"/>
          </a:xfrm>
          <a:prstGeom prst="rect">
            <a:avLst/>
          </a:prstGeom>
          <a:solidFill>
            <a:srgbClr val="FFFF00">
              <a:alpha val="59999"/>
            </a:srgbClr>
          </a:solidFill>
          <a:ln w="9525" cap="flat" cmpd="sng">
            <a:solidFill>
              <a:srgbClr val="FF9900"/>
            </a:solidFill>
            <a:prstDash val="solid"/>
            <a:miter/>
            <a:headEnd type="none" w="med" len="med"/>
            <a:tailEnd type="none" w="med" len="med"/>
          </a:ln>
        </p:spPr>
        <p:txBody>
          <a:bodyPr wrap="square">
            <a:spAutoFit/>
          </a:bodyPr>
          <a:p>
            <a:pPr lvl="0" eaLnBrk="1" latinLnBrk="1" hangingPunct="1"/>
            <a:r>
              <a:rPr lang="zh-CN" altLang="en-US" sz="2400" b="1" dirty="0">
                <a:latin typeface="宋体" panose="02010600030101010101" pitchFamily="2" charset="-122"/>
                <a:ea typeface="宋体" panose="02010600030101010101" pitchFamily="2" charset="-122"/>
              </a:rPr>
              <a:t>五色环电阻阻值</a:t>
            </a:r>
            <a:r>
              <a:rPr lang="en-US" altLang="zh-CN" sz="2000" b="1" dirty="0">
                <a:solidFill>
                  <a:srgbClr val="0000CC"/>
                </a:solidFill>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第</a:t>
            </a:r>
            <a:r>
              <a:rPr lang="zh-CN" altLang="en-US" sz="2400" b="1" dirty="0">
                <a:solidFill>
                  <a:srgbClr val="FF0000"/>
                </a:solidFill>
                <a:latin typeface="宋体" panose="02010600030101010101" pitchFamily="2" charset="-122"/>
                <a:ea typeface="宋体" panose="02010600030101010101" pitchFamily="2" charset="-122"/>
              </a:rPr>
              <a:t>一、二、三</a:t>
            </a:r>
            <a:r>
              <a:rPr lang="zh-CN" altLang="en-US" sz="2400" b="1" dirty="0">
                <a:latin typeface="宋体" panose="02010600030101010101" pitchFamily="2" charset="-122"/>
                <a:ea typeface="宋体" panose="02010600030101010101" pitchFamily="2" charset="-122"/>
              </a:rPr>
              <a:t>色环对应数字组成的</a:t>
            </a:r>
            <a:r>
              <a:rPr lang="zh-CN" altLang="en-US" sz="2400" b="1" dirty="0">
                <a:solidFill>
                  <a:srgbClr val="FF0000"/>
                </a:solidFill>
                <a:latin typeface="宋体" panose="02010600030101010101" pitchFamily="2" charset="-122"/>
                <a:ea typeface="宋体" panose="02010600030101010101" pitchFamily="2" charset="-122"/>
              </a:rPr>
              <a:t>三位数</a:t>
            </a:r>
            <a:r>
              <a:rPr lang="en-US" altLang="zh-CN" sz="2400" b="1" dirty="0">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第四</a:t>
            </a:r>
            <a:r>
              <a:rPr lang="zh-CN" altLang="en-US" sz="2400" b="1" dirty="0">
                <a:latin typeface="宋体" panose="02010600030101010101" pitchFamily="2" charset="-122"/>
                <a:ea typeface="宋体" panose="02010600030101010101" pitchFamily="2" charset="-122"/>
              </a:rPr>
              <a:t>色环表示的</a:t>
            </a:r>
            <a:r>
              <a:rPr lang="zh-CN" altLang="en-US" sz="2400" b="1" dirty="0">
                <a:solidFill>
                  <a:srgbClr val="FF0000"/>
                </a:solidFill>
                <a:latin typeface="宋体" panose="02010600030101010101" pitchFamily="2" charset="-122"/>
                <a:ea typeface="宋体" panose="02010600030101010101" pitchFamily="2" charset="-122"/>
              </a:rPr>
              <a:t>倍率</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47119" name="Line 15"/>
          <p:cNvSpPr/>
          <p:nvPr/>
        </p:nvSpPr>
        <p:spPr>
          <a:xfrm flipH="1">
            <a:off x="1849120" y="2398078"/>
            <a:ext cx="287338" cy="1008062"/>
          </a:xfrm>
          <a:prstGeom prst="line">
            <a:avLst/>
          </a:prstGeom>
          <a:ln w="19050" cap="flat" cmpd="sng">
            <a:solidFill>
              <a:srgbClr val="FF0000"/>
            </a:solidFill>
            <a:prstDash val="solid"/>
            <a:headEnd type="none" w="med" len="med"/>
            <a:tailEnd type="triangle" w="med" len="med"/>
          </a:ln>
        </p:spPr>
      </p:sp>
      <p:sp>
        <p:nvSpPr>
          <p:cNvPr id="47120" name="Line 16"/>
          <p:cNvSpPr/>
          <p:nvPr/>
        </p:nvSpPr>
        <p:spPr>
          <a:xfrm flipH="1">
            <a:off x="1849120" y="2398078"/>
            <a:ext cx="503238" cy="1295400"/>
          </a:xfrm>
          <a:prstGeom prst="line">
            <a:avLst/>
          </a:prstGeom>
          <a:ln w="19050" cap="flat" cmpd="sng">
            <a:solidFill>
              <a:srgbClr val="FF0000"/>
            </a:solidFill>
            <a:prstDash val="solid"/>
            <a:headEnd type="none" w="med" len="med"/>
            <a:tailEnd type="triangle" w="med" len="med"/>
          </a:ln>
        </p:spPr>
      </p:sp>
      <p:sp>
        <p:nvSpPr>
          <p:cNvPr id="47121" name="Line 17"/>
          <p:cNvSpPr/>
          <p:nvPr/>
        </p:nvSpPr>
        <p:spPr>
          <a:xfrm flipH="1">
            <a:off x="1849120" y="2398078"/>
            <a:ext cx="719138" cy="1655762"/>
          </a:xfrm>
          <a:prstGeom prst="line">
            <a:avLst/>
          </a:prstGeom>
          <a:ln w="19050" cap="flat" cmpd="sng">
            <a:solidFill>
              <a:srgbClr val="FF0000"/>
            </a:solidFill>
            <a:prstDash val="solid"/>
            <a:headEnd type="none" w="med" len="med"/>
            <a:tailEnd type="triangle" w="med" len="med"/>
          </a:ln>
        </p:spPr>
      </p:sp>
      <p:sp>
        <p:nvSpPr>
          <p:cNvPr id="47122" name="Line 18"/>
          <p:cNvSpPr/>
          <p:nvPr/>
        </p:nvSpPr>
        <p:spPr>
          <a:xfrm flipH="1">
            <a:off x="1849120" y="2326640"/>
            <a:ext cx="1008063" cy="2016125"/>
          </a:xfrm>
          <a:prstGeom prst="line">
            <a:avLst/>
          </a:prstGeom>
          <a:ln w="19050" cap="flat" cmpd="sng">
            <a:solidFill>
              <a:srgbClr val="FF0000"/>
            </a:solidFill>
            <a:prstDash val="solid"/>
            <a:headEnd type="none" w="med" len="med"/>
            <a:tailEnd type="triangle" w="med" len="med"/>
          </a:ln>
        </p:spPr>
      </p:sp>
      <p:sp>
        <p:nvSpPr>
          <p:cNvPr id="47123" name="Line 19"/>
          <p:cNvSpPr/>
          <p:nvPr/>
        </p:nvSpPr>
        <p:spPr>
          <a:xfrm flipH="1">
            <a:off x="1849120" y="2326640"/>
            <a:ext cx="1439863" cy="2376488"/>
          </a:xfrm>
          <a:prstGeom prst="line">
            <a:avLst/>
          </a:prstGeom>
          <a:ln w="19050" cap="flat" cmpd="sng">
            <a:solidFill>
              <a:srgbClr val="FF0000"/>
            </a:solidFill>
            <a:prstDash val="solid"/>
            <a:headEnd type="none" w="med" len="med"/>
            <a:tailEnd type="triangle" w="med" len="med"/>
          </a:ln>
        </p:spPr>
      </p:sp>
      <p:sp>
        <p:nvSpPr>
          <p:cNvPr id="47126" name="Text Box 22"/>
          <p:cNvSpPr txBox="1"/>
          <p:nvPr/>
        </p:nvSpPr>
        <p:spPr>
          <a:xfrm>
            <a:off x="557530" y="4919028"/>
            <a:ext cx="2592388" cy="640080"/>
          </a:xfrm>
          <a:prstGeom prst="rect">
            <a:avLst/>
          </a:prstGeom>
          <a:noFill/>
          <a:ln w="9525">
            <a:noFill/>
          </a:ln>
        </p:spPr>
        <p:txBody>
          <a:bodyPr>
            <a:spAutoFit/>
          </a:bodyPr>
          <a:p>
            <a:pPr lvl="0" eaLnBrk="1" hangingPunct="1">
              <a:spcBef>
                <a:spcPct val="50000"/>
              </a:spcBef>
            </a:pPr>
            <a:r>
              <a:rPr lang="zh-CN" altLang="en-US" sz="3600" b="1" dirty="0">
                <a:solidFill>
                  <a:srgbClr val="CC0000"/>
                </a:solidFill>
                <a:latin typeface="楷体" panose="02010609060101010101" pitchFamily="49" charset="-122"/>
                <a:ea typeface="楷体" panose="02010609060101010101" pitchFamily="49" charset="-122"/>
              </a:rPr>
              <a:t>难点突破</a:t>
            </a:r>
            <a:endParaRPr lang="zh-CN" altLang="en-US" sz="3600" b="1" dirty="0">
              <a:solidFill>
                <a:srgbClr val="CC0000"/>
              </a:solidFill>
              <a:latin typeface="楷体" panose="02010609060101010101" pitchFamily="49" charset="-122"/>
              <a:ea typeface="楷体" panose="02010609060101010101" pitchFamily="49" charset="-122"/>
            </a:endParaRPr>
          </a:p>
        </p:txBody>
      </p:sp>
      <p:pic>
        <p:nvPicPr>
          <p:cNvPr id="47127" name="Picture 10" descr="2009424151729163"/>
          <p:cNvPicPr>
            <a:picLocks noChangeAspect="1"/>
          </p:cNvPicPr>
          <p:nvPr/>
        </p:nvPicPr>
        <p:blipFill>
          <a:blip r:embed="rId2"/>
          <a:stretch>
            <a:fillRect/>
          </a:stretch>
        </p:blipFill>
        <p:spPr>
          <a:xfrm>
            <a:off x="-317" y="4919028"/>
            <a:ext cx="647700" cy="647700"/>
          </a:xfrm>
          <a:prstGeom prst="rect">
            <a:avLst/>
          </a:prstGeom>
          <a:noFill/>
          <a:ln w="9525">
            <a:noFill/>
          </a:ln>
        </p:spPr>
      </p:pic>
      <p:pic>
        <p:nvPicPr>
          <p:cNvPr id="15" name="Picture 16" descr="图片2"/>
          <p:cNvPicPr>
            <a:picLocks noChangeAspect="1"/>
          </p:cNvPicPr>
          <p:nvPr/>
        </p:nvPicPr>
        <p:blipFill>
          <a:blip r:embed="rId3"/>
          <a:stretch>
            <a:fillRect/>
          </a:stretch>
        </p:blipFill>
        <p:spPr>
          <a:xfrm>
            <a:off x="7945755" y="1573213"/>
            <a:ext cx="3189288" cy="787400"/>
          </a:xfrm>
          <a:prstGeom prst="rect">
            <a:avLst/>
          </a:prstGeom>
          <a:noFill/>
          <a:ln w="9525">
            <a:noFill/>
          </a:ln>
        </p:spPr>
      </p:pic>
      <p:sp>
        <p:nvSpPr>
          <p:cNvPr id="16" name="Rectangle 12"/>
          <p:cNvSpPr/>
          <p:nvPr/>
        </p:nvSpPr>
        <p:spPr>
          <a:xfrm>
            <a:off x="9766618" y="2797175"/>
            <a:ext cx="850900" cy="579438"/>
          </a:xfrm>
          <a:prstGeom prst="rect">
            <a:avLst/>
          </a:prstGeom>
          <a:noFill/>
          <a:ln w="9525">
            <a:noFill/>
          </a:ln>
        </p:spPr>
        <p:txBody>
          <a:bodyPr wrap="none">
            <a:spAutoFit/>
          </a:bodyPr>
          <a:p>
            <a:pPr lvl="0" eaLnBrk="1" hangingPunct="1"/>
            <a:r>
              <a:rPr lang="en-US" altLang="x-none" sz="3200" b="1" dirty="0">
                <a:solidFill>
                  <a:srgbClr val="FF0066"/>
                </a:solidFill>
                <a:latin typeface="微软雅黑" panose="020B0503020204020204" charset="-122"/>
                <a:ea typeface="微软雅黑" panose="020B0503020204020204" charset="-122"/>
              </a:rPr>
              <a:t>10</a:t>
            </a:r>
            <a:r>
              <a:rPr lang="en-US" altLang="x-none" sz="3200" b="1" baseline="30000" dirty="0">
                <a:solidFill>
                  <a:srgbClr val="FF0066"/>
                </a:solidFill>
                <a:latin typeface="微软雅黑" panose="020B0503020204020204" charset="-122"/>
                <a:ea typeface="微软雅黑" panose="020B0503020204020204" charset="-122"/>
              </a:rPr>
              <a:t>2</a:t>
            </a:r>
            <a:endParaRPr lang="en-US" altLang="x-none" sz="3200" b="1" baseline="30000" dirty="0">
              <a:solidFill>
                <a:srgbClr val="FF0066"/>
              </a:solidFill>
              <a:latin typeface="微软雅黑" panose="020B0503020204020204" charset="-122"/>
              <a:ea typeface="微软雅黑" panose="020B0503020204020204" charset="-122"/>
            </a:endParaRPr>
          </a:p>
        </p:txBody>
      </p:sp>
      <p:sp>
        <p:nvSpPr>
          <p:cNvPr id="17" name="Rectangle 93"/>
          <p:cNvSpPr/>
          <p:nvPr/>
        </p:nvSpPr>
        <p:spPr>
          <a:xfrm>
            <a:off x="10630218" y="2870200"/>
            <a:ext cx="1368425" cy="519113"/>
          </a:xfrm>
          <a:prstGeom prst="rect">
            <a:avLst/>
          </a:prstGeom>
          <a:noFill/>
          <a:ln w="9525">
            <a:noFill/>
          </a:ln>
        </p:spPr>
        <p:txBody>
          <a:bodyPr>
            <a:spAutoFit/>
          </a:bodyPr>
          <a:p>
            <a:pPr lvl="0" eaLnBrk="1" hangingPunct="1"/>
            <a:r>
              <a:rPr lang="en-US" altLang="x-none" sz="2800" b="1" dirty="0">
                <a:solidFill>
                  <a:srgbClr val="C00000"/>
                </a:solidFill>
                <a:latin typeface="微软雅黑" panose="020B0503020204020204" charset="-122"/>
                <a:ea typeface="微软雅黑" panose="020B0503020204020204" charset="-122"/>
                <a:sym typeface="Symbol" panose="05050102010706020507" pitchFamily="2" charset="2"/>
              </a:rPr>
              <a:t></a:t>
            </a:r>
            <a:r>
              <a:rPr lang="en-US" altLang="x-none" sz="2800" b="1" dirty="0">
                <a:solidFill>
                  <a:srgbClr val="C00000"/>
                </a:solidFill>
                <a:latin typeface="微软雅黑" panose="020B0503020204020204" charset="-122"/>
                <a:ea typeface="微软雅黑" panose="020B0503020204020204" charset="-122"/>
              </a:rPr>
              <a:t>1%</a:t>
            </a:r>
            <a:endParaRPr lang="en-US" altLang="x-none" sz="2800" b="1" dirty="0">
              <a:solidFill>
                <a:srgbClr val="C00000"/>
              </a:solidFill>
              <a:latin typeface="微软雅黑" panose="020B0503020204020204" charset="-122"/>
              <a:ea typeface="微软雅黑" panose="020B0503020204020204" charset="-122"/>
            </a:endParaRPr>
          </a:p>
        </p:txBody>
      </p:sp>
      <p:sp>
        <p:nvSpPr>
          <p:cNvPr id="18" name="Rectangle 11"/>
          <p:cNvSpPr/>
          <p:nvPr/>
        </p:nvSpPr>
        <p:spPr>
          <a:xfrm>
            <a:off x="9190355" y="2870200"/>
            <a:ext cx="403225" cy="519113"/>
          </a:xfrm>
          <a:prstGeom prst="rect">
            <a:avLst/>
          </a:prstGeom>
          <a:noFill/>
          <a:ln w="9525">
            <a:noFill/>
          </a:ln>
        </p:spPr>
        <p:txBody>
          <a:bodyPr wrap="none">
            <a:spAutoFit/>
          </a:bodyPr>
          <a:p>
            <a:pPr lvl="0" eaLnBrk="1" hangingPunct="1"/>
            <a:r>
              <a:rPr lang="en-US" altLang="x-none" sz="2800" b="1" dirty="0">
                <a:latin typeface="微软雅黑" panose="020B0503020204020204" charset="-122"/>
                <a:ea typeface="微软雅黑" panose="020B0503020204020204" charset="-122"/>
              </a:rPr>
              <a:t>0</a:t>
            </a:r>
            <a:endParaRPr lang="en-US" altLang="x-none" sz="2800" b="1" dirty="0">
              <a:latin typeface="微软雅黑" panose="020B0503020204020204" charset="-122"/>
              <a:ea typeface="微软雅黑" panose="020B0503020204020204" charset="-122"/>
            </a:endParaRPr>
          </a:p>
        </p:txBody>
      </p:sp>
      <p:sp>
        <p:nvSpPr>
          <p:cNvPr id="19" name="Rectangle 9"/>
          <p:cNvSpPr/>
          <p:nvPr/>
        </p:nvSpPr>
        <p:spPr>
          <a:xfrm>
            <a:off x="7923530" y="2870200"/>
            <a:ext cx="403225" cy="519113"/>
          </a:xfrm>
          <a:prstGeom prst="rect">
            <a:avLst/>
          </a:prstGeom>
          <a:noFill/>
          <a:ln w="9525">
            <a:noFill/>
          </a:ln>
        </p:spPr>
        <p:txBody>
          <a:bodyPr wrap="none">
            <a:spAutoFit/>
          </a:bodyPr>
          <a:p>
            <a:pPr lvl="0" eaLnBrk="1" hangingPunct="1"/>
            <a:r>
              <a:rPr lang="en-US" altLang="x-none" sz="2800" b="1" dirty="0">
                <a:solidFill>
                  <a:srgbClr val="009900"/>
                </a:solidFill>
                <a:latin typeface="微软雅黑" panose="020B0503020204020204" charset="-122"/>
                <a:ea typeface="微软雅黑" panose="020B0503020204020204" charset="-122"/>
              </a:rPr>
              <a:t>5</a:t>
            </a:r>
            <a:endParaRPr lang="en-US" altLang="x-none" sz="2800" b="1" dirty="0">
              <a:solidFill>
                <a:srgbClr val="009900"/>
              </a:solidFill>
              <a:latin typeface="微软雅黑" panose="020B0503020204020204" charset="-122"/>
              <a:ea typeface="微软雅黑" panose="020B0503020204020204" charset="-122"/>
            </a:endParaRPr>
          </a:p>
        </p:txBody>
      </p:sp>
      <p:sp>
        <p:nvSpPr>
          <p:cNvPr id="20" name="Rectangle 10"/>
          <p:cNvSpPr/>
          <p:nvPr/>
        </p:nvSpPr>
        <p:spPr>
          <a:xfrm>
            <a:off x="8498205" y="2870200"/>
            <a:ext cx="403225" cy="519113"/>
          </a:xfrm>
          <a:prstGeom prst="rect">
            <a:avLst/>
          </a:prstGeom>
          <a:noFill/>
          <a:ln w="9525">
            <a:noFill/>
          </a:ln>
        </p:spPr>
        <p:txBody>
          <a:bodyPr wrap="none">
            <a:spAutoFit/>
          </a:bodyPr>
          <a:p>
            <a:pPr lvl="0" eaLnBrk="1" hangingPunct="1"/>
            <a:r>
              <a:rPr lang="en-US" altLang="x-none" sz="2800" b="1" dirty="0">
                <a:solidFill>
                  <a:srgbClr val="0000FF"/>
                </a:solidFill>
                <a:latin typeface="微软雅黑" panose="020B0503020204020204" charset="-122"/>
                <a:ea typeface="微软雅黑" panose="020B0503020204020204" charset="-122"/>
              </a:rPr>
              <a:t>6</a:t>
            </a:r>
            <a:endParaRPr lang="en-US" altLang="x-none" sz="2800" b="1" dirty="0">
              <a:solidFill>
                <a:srgbClr val="0000FF"/>
              </a:solidFill>
              <a:latin typeface="微软雅黑" panose="020B0503020204020204" charset="-122"/>
              <a:ea typeface="微软雅黑" panose="020B0503020204020204" charset="-122"/>
            </a:endParaRPr>
          </a:p>
        </p:txBody>
      </p:sp>
      <p:sp>
        <p:nvSpPr>
          <p:cNvPr id="21" name="Rectangle 90"/>
          <p:cNvSpPr/>
          <p:nvPr/>
        </p:nvSpPr>
        <p:spPr>
          <a:xfrm>
            <a:off x="9838055" y="2365375"/>
            <a:ext cx="539750" cy="519113"/>
          </a:xfrm>
          <a:prstGeom prst="rect">
            <a:avLst/>
          </a:prstGeom>
          <a:noFill/>
          <a:ln w="9525">
            <a:noFill/>
          </a:ln>
        </p:spPr>
        <p:txBody>
          <a:bodyPr wrap="none">
            <a:spAutoFit/>
          </a:bodyPr>
          <a:p>
            <a:pPr lvl="0" eaLnBrk="1" hangingPunct="1"/>
            <a:r>
              <a:rPr lang="zh-CN" altLang="en-US" sz="2800" b="1" dirty="0">
                <a:solidFill>
                  <a:srgbClr val="FF0066"/>
                </a:solidFill>
                <a:latin typeface="微软雅黑" panose="020B0503020204020204" charset="-122"/>
                <a:ea typeface="微软雅黑" panose="020B0503020204020204" charset="-122"/>
                <a:sym typeface="Symbol" panose="05050102010706020507" pitchFamily="2" charset="2"/>
              </a:rPr>
              <a:t>红</a:t>
            </a:r>
            <a:endParaRPr lang="zh-CN" altLang="en-US" sz="2800" b="1" baseline="30000" dirty="0">
              <a:solidFill>
                <a:srgbClr val="FF0066"/>
              </a:solidFill>
              <a:latin typeface="微软雅黑" panose="020B0503020204020204" charset="-122"/>
              <a:ea typeface="微软雅黑" panose="020B0503020204020204" charset="-122"/>
            </a:endParaRPr>
          </a:p>
        </p:txBody>
      </p:sp>
      <p:sp>
        <p:nvSpPr>
          <p:cNvPr id="30" name="Rectangle 93"/>
          <p:cNvSpPr/>
          <p:nvPr/>
        </p:nvSpPr>
        <p:spPr>
          <a:xfrm>
            <a:off x="10666730" y="2365375"/>
            <a:ext cx="684213" cy="519113"/>
          </a:xfrm>
          <a:prstGeom prst="rect">
            <a:avLst/>
          </a:prstGeom>
          <a:noFill/>
          <a:ln w="9525">
            <a:noFill/>
          </a:ln>
        </p:spPr>
        <p:txBody>
          <a:bodyPr>
            <a:spAutoFit/>
          </a:bodyPr>
          <a:p>
            <a:pPr lvl="0" eaLnBrk="1" hangingPunct="1"/>
            <a:r>
              <a:rPr lang="zh-CN" altLang="en-US" sz="2800" b="1" dirty="0">
                <a:solidFill>
                  <a:srgbClr val="C00000"/>
                </a:solidFill>
                <a:latin typeface="微软雅黑" panose="020B0503020204020204" charset="-122"/>
                <a:ea typeface="微软雅黑" panose="020B0503020204020204" charset="-122"/>
                <a:sym typeface="Symbol" panose="05050102010706020507" pitchFamily="2" charset="2"/>
              </a:rPr>
              <a:t>棕</a:t>
            </a:r>
            <a:endParaRPr lang="zh-CN" altLang="en-US" sz="2800" b="1" dirty="0">
              <a:solidFill>
                <a:srgbClr val="C00000"/>
              </a:solidFill>
              <a:latin typeface="微软雅黑" panose="020B0503020204020204" charset="-122"/>
              <a:ea typeface="微软雅黑" panose="020B0503020204020204" charset="-122"/>
            </a:endParaRPr>
          </a:p>
        </p:txBody>
      </p:sp>
      <p:sp>
        <p:nvSpPr>
          <p:cNvPr id="31" name="Rectangle 90"/>
          <p:cNvSpPr/>
          <p:nvPr/>
        </p:nvSpPr>
        <p:spPr>
          <a:xfrm>
            <a:off x="9141143" y="2365375"/>
            <a:ext cx="541337" cy="519113"/>
          </a:xfrm>
          <a:prstGeom prst="rect">
            <a:avLst/>
          </a:prstGeom>
          <a:noFill/>
          <a:ln w="9525">
            <a:noFill/>
          </a:ln>
        </p:spPr>
        <p:txBody>
          <a:bodyPr wrap="none">
            <a:spAutoFit/>
          </a:bodyPr>
          <a:p>
            <a:pPr lvl="0" eaLnBrk="1" hangingPunct="1"/>
            <a:r>
              <a:rPr lang="zh-CN" altLang="en-US" sz="2800" b="1" dirty="0">
                <a:latin typeface="Arial" panose="020B0604020202020204" pitchFamily="34" charset="0"/>
                <a:ea typeface="微软雅黑" panose="020B0503020204020204" charset="-122"/>
              </a:rPr>
              <a:t>黑</a:t>
            </a:r>
            <a:endParaRPr lang="zh-CN" altLang="en-US" sz="2800" b="1" dirty="0">
              <a:latin typeface="Arial" panose="020B0604020202020204" pitchFamily="34" charset="0"/>
              <a:ea typeface="微软雅黑" panose="020B0503020204020204" charset="-122"/>
            </a:endParaRPr>
          </a:p>
        </p:txBody>
      </p:sp>
      <p:sp>
        <p:nvSpPr>
          <p:cNvPr id="32" name="Rectangle 89"/>
          <p:cNvSpPr/>
          <p:nvPr/>
        </p:nvSpPr>
        <p:spPr>
          <a:xfrm>
            <a:off x="8434705" y="2365375"/>
            <a:ext cx="541338" cy="519113"/>
          </a:xfrm>
          <a:prstGeom prst="rect">
            <a:avLst/>
          </a:prstGeom>
          <a:noFill/>
          <a:ln w="9525">
            <a:noFill/>
          </a:ln>
        </p:spPr>
        <p:txBody>
          <a:bodyPr wrap="none">
            <a:spAutoFit/>
          </a:bodyPr>
          <a:p>
            <a:pPr lvl="0" eaLnBrk="1" hangingPunct="1"/>
            <a:r>
              <a:rPr lang="zh-CN" altLang="en-US" sz="2800" b="1" dirty="0">
                <a:solidFill>
                  <a:srgbClr val="0000FF"/>
                </a:solidFill>
                <a:latin typeface="Arial" panose="020B0604020202020204" pitchFamily="34" charset="0"/>
                <a:ea typeface="微软雅黑" panose="020B0503020204020204" charset="-122"/>
              </a:rPr>
              <a:t>蓝</a:t>
            </a:r>
            <a:endParaRPr lang="zh-CN" altLang="en-US" sz="2800" b="1" dirty="0">
              <a:solidFill>
                <a:srgbClr val="0000FF"/>
              </a:solidFill>
              <a:latin typeface="Arial" panose="020B0604020202020204" pitchFamily="34" charset="0"/>
              <a:ea typeface="微软雅黑" panose="020B0503020204020204" charset="-122"/>
            </a:endParaRPr>
          </a:p>
        </p:txBody>
      </p:sp>
      <p:sp>
        <p:nvSpPr>
          <p:cNvPr id="33" name="Rectangle 88"/>
          <p:cNvSpPr/>
          <p:nvPr/>
        </p:nvSpPr>
        <p:spPr>
          <a:xfrm>
            <a:off x="7821930" y="2365375"/>
            <a:ext cx="541338" cy="519113"/>
          </a:xfrm>
          <a:prstGeom prst="rect">
            <a:avLst/>
          </a:prstGeom>
          <a:noFill/>
          <a:ln w="9525">
            <a:noFill/>
          </a:ln>
        </p:spPr>
        <p:txBody>
          <a:bodyPr wrap="none">
            <a:spAutoFit/>
          </a:bodyPr>
          <a:p>
            <a:pPr lvl="0" eaLnBrk="1" hangingPunct="1"/>
            <a:r>
              <a:rPr lang="zh-CN" altLang="en-US" sz="2800" b="1" dirty="0">
                <a:solidFill>
                  <a:srgbClr val="009900"/>
                </a:solidFill>
                <a:latin typeface="Arial" panose="020B0604020202020204" pitchFamily="34" charset="0"/>
                <a:ea typeface="微软雅黑" panose="020B0503020204020204" charset="-122"/>
              </a:rPr>
              <a:t>绿</a:t>
            </a:r>
            <a:endParaRPr lang="zh-CN" altLang="en-US" sz="2800" b="1" dirty="0">
              <a:solidFill>
                <a:srgbClr val="009900"/>
              </a:solidFill>
              <a:latin typeface="Arial" panose="020B0604020202020204" pitchFamily="34" charset="0"/>
              <a:ea typeface="微软雅黑" panose="020B0503020204020204" charset="-122"/>
            </a:endParaRPr>
          </a:p>
        </p:txBody>
      </p:sp>
      <p:sp>
        <p:nvSpPr>
          <p:cNvPr id="562180" name="Text Box 91"/>
          <p:cNvSpPr txBox="1"/>
          <p:nvPr/>
        </p:nvSpPr>
        <p:spPr>
          <a:xfrm>
            <a:off x="7082155" y="4179253"/>
            <a:ext cx="1409700" cy="519112"/>
          </a:xfrm>
          <a:prstGeom prst="rect">
            <a:avLst/>
          </a:prstGeom>
          <a:noFill/>
          <a:ln w="9525">
            <a:noFill/>
          </a:ln>
        </p:spPr>
        <p:txBody>
          <a:bodyPr>
            <a:spAutoFit/>
          </a:bodyPr>
          <a:p>
            <a:pPr lvl="0" eaLnBrk="0" hangingPunct="0"/>
            <a:r>
              <a:rPr lang="en-US" altLang="x-none" sz="2800" b="1" dirty="0">
                <a:solidFill>
                  <a:srgbClr val="FF0066"/>
                </a:solidFill>
                <a:latin typeface="微软雅黑" panose="020B0503020204020204" charset="-122"/>
                <a:ea typeface="微软雅黑" panose="020B0503020204020204" charset="-122"/>
              </a:rPr>
              <a:t>560</a:t>
            </a:r>
            <a:endParaRPr lang="en-US" altLang="x-none" sz="2800" b="1" dirty="0">
              <a:solidFill>
                <a:srgbClr val="FF0066"/>
              </a:solidFill>
              <a:latin typeface="微软雅黑" panose="020B0503020204020204" charset="-122"/>
              <a:ea typeface="微软雅黑" panose="020B0503020204020204" charset="-122"/>
            </a:endParaRPr>
          </a:p>
        </p:txBody>
      </p:sp>
      <p:sp>
        <p:nvSpPr>
          <p:cNvPr id="562184" name="Text Box 20" descr="0V%XOZT%7KBWOR%]97F9N{X"/>
          <p:cNvSpPr txBox="1"/>
          <p:nvPr/>
        </p:nvSpPr>
        <p:spPr>
          <a:xfrm>
            <a:off x="6726555" y="3513773"/>
            <a:ext cx="3040063" cy="579437"/>
          </a:xfrm>
          <a:prstGeom prst="rect">
            <a:avLst/>
          </a:prstGeom>
          <a:noFill/>
          <a:ln w="9525">
            <a:noFill/>
          </a:ln>
        </p:spPr>
        <p:txBody>
          <a:bodyPr wrap="none">
            <a:spAutoFit/>
          </a:bodyPr>
          <a:p>
            <a:pPr lvl="0" eaLnBrk="1" hangingPunct="1"/>
            <a:r>
              <a:rPr lang="zh-CN" altLang="en-US" sz="3200" b="1" dirty="0">
                <a:latin typeface="Arial" panose="020B0604020202020204" pitchFamily="34" charset="0"/>
                <a:ea typeface="黑体" panose="02010609060101010101" charset="-122"/>
              </a:rPr>
              <a:t>上图识读结果：</a:t>
            </a:r>
            <a:endParaRPr lang="zh-CN" altLang="en-US" sz="3200" b="1" dirty="0">
              <a:latin typeface="Arial" panose="020B0604020202020204" pitchFamily="34" charset="0"/>
              <a:ea typeface="黑体" panose="02010609060101010101" charset="-122"/>
            </a:endParaRPr>
          </a:p>
        </p:txBody>
      </p:sp>
      <p:sp>
        <p:nvSpPr>
          <p:cNvPr id="562185" name="Rectangle 90"/>
          <p:cNvSpPr/>
          <p:nvPr/>
        </p:nvSpPr>
        <p:spPr>
          <a:xfrm>
            <a:off x="7731443" y="4179253"/>
            <a:ext cx="1409700" cy="523875"/>
          </a:xfrm>
          <a:prstGeom prst="rect">
            <a:avLst/>
          </a:prstGeom>
          <a:noFill/>
          <a:ln w="9525">
            <a:noFill/>
          </a:ln>
        </p:spPr>
        <p:txBody>
          <a:bodyPr wrap="none">
            <a:spAutoFit/>
          </a:bodyPr>
          <a:p>
            <a:pPr lvl="0" eaLnBrk="1" hangingPunct="1"/>
            <a:r>
              <a:rPr lang="en-US" altLang="x-none" sz="2800" b="1" dirty="0">
                <a:solidFill>
                  <a:srgbClr val="FF0066"/>
                </a:solidFill>
                <a:latin typeface="微软雅黑" panose="020B0503020204020204" charset="-122"/>
                <a:ea typeface="微软雅黑" panose="020B0503020204020204" charset="-122"/>
              </a:rPr>
              <a:t>X10</a:t>
            </a:r>
            <a:r>
              <a:rPr lang="en-US" altLang="x-none" sz="2800" b="1" baseline="30000" dirty="0">
                <a:solidFill>
                  <a:srgbClr val="FF0066"/>
                </a:solidFill>
                <a:latin typeface="微软雅黑" panose="020B0503020204020204" charset="-122"/>
                <a:ea typeface="微软雅黑" panose="020B0503020204020204" charset="-122"/>
              </a:rPr>
              <a:t>2</a:t>
            </a:r>
            <a:r>
              <a:rPr lang="en-US" altLang="x-none" sz="2800" b="1" dirty="0">
                <a:solidFill>
                  <a:srgbClr val="FF0066"/>
                </a:solidFill>
                <a:latin typeface="微软雅黑" panose="020B0503020204020204" charset="-122"/>
                <a:ea typeface="微软雅黑" panose="020B0503020204020204" charset="-122"/>
                <a:sym typeface="Symbol" panose="05050102010706020507" pitchFamily="2" charset="2"/>
              </a:rPr>
              <a:t> </a:t>
            </a:r>
            <a:endParaRPr lang="en-US" altLang="x-none" sz="2800" b="1" baseline="30000" dirty="0">
              <a:solidFill>
                <a:srgbClr val="FF0066"/>
              </a:solidFill>
              <a:latin typeface="微软雅黑" panose="020B0503020204020204" charset="-122"/>
              <a:ea typeface="微软雅黑" panose="020B0503020204020204" charset="-122"/>
            </a:endParaRPr>
          </a:p>
        </p:txBody>
      </p:sp>
      <p:sp>
        <p:nvSpPr>
          <p:cNvPr id="562186" name="Text Box 91"/>
          <p:cNvSpPr txBox="1"/>
          <p:nvPr/>
        </p:nvSpPr>
        <p:spPr>
          <a:xfrm>
            <a:off x="9090343" y="4179253"/>
            <a:ext cx="2024062" cy="519112"/>
          </a:xfrm>
          <a:prstGeom prst="rect">
            <a:avLst/>
          </a:prstGeom>
          <a:noFill/>
          <a:ln w="9525">
            <a:noFill/>
          </a:ln>
        </p:spPr>
        <p:txBody>
          <a:bodyPr>
            <a:spAutoFit/>
          </a:bodyPr>
          <a:p>
            <a:pPr lvl="0" eaLnBrk="0" hangingPunct="0"/>
            <a:r>
              <a:rPr lang="en-US" altLang="x-none" sz="2800" b="1" dirty="0">
                <a:solidFill>
                  <a:srgbClr val="FF0066"/>
                </a:solidFill>
                <a:latin typeface="微软雅黑" panose="020B0503020204020204" charset="-122"/>
                <a:ea typeface="微软雅黑" panose="020B0503020204020204" charset="-122"/>
              </a:rPr>
              <a:t>=56000</a:t>
            </a:r>
            <a:r>
              <a:rPr lang="en-US" altLang="x-none" sz="2800" b="1" dirty="0">
                <a:solidFill>
                  <a:srgbClr val="FF0066"/>
                </a:solidFill>
                <a:latin typeface="微软雅黑" panose="020B0503020204020204" charset="-122"/>
                <a:ea typeface="微软雅黑" panose="020B0503020204020204" charset="-122"/>
                <a:sym typeface="Symbol" panose="05050102010706020507" pitchFamily="2" charset="2"/>
              </a:rPr>
              <a:t></a:t>
            </a:r>
            <a:endParaRPr lang="en-US" altLang="x-none" sz="2800" b="1" dirty="0">
              <a:solidFill>
                <a:srgbClr val="FF0066"/>
              </a:solidFill>
              <a:latin typeface="微软雅黑" panose="020B0503020204020204" charset="-122"/>
              <a:ea typeface="微软雅黑" panose="020B0503020204020204" charset="-122"/>
              <a:sym typeface="Symbol" panose="05050102010706020507" pitchFamily="2" charset="2"/>
            </a:endParaRPr>
          </a:p>
        </p:txBody>
      </p:sp>
      <p:sp>
        <p:nvSpPr>
          <p:cNvPr id="562198" name="Rectangle 3"/>
          <p:cNvSpPr txBox="1"/>
          <p:nvPr/>
        </p:nvSpPr>
        <p:spPr>
          <a:xfrm>
            <a:off x="6604635" y="5526405"/>
            <a:ext cx="5288280" cy="863600"/>
          </a:xfrm>
          <a:prstGeom prst="rect">
            <a:avLst/>
          </a:prstGeom>
          <a:noFill/>
          <a:ln w="9525">
            <a:noFill/>
          </a:ln>
        </p:spPr>
        <p:txBody>
          <a:bodyPr/>
          <a:p>
            <a:pPr marL="342900" lvl="0" indent="-342900" eaLnBrk="0" hangingPunct="0">
              <a:spcBef>
                <a:spcPct val="20000"/>
              </a:spcBef>
            </a:pPr>
            <a:r>
              <a:rPr lang="zh-CN" altLang="en-US" sz="2800" b="1" dirty="0">
                <a:latin typeface="宋体" panose="02010600030101010101" pitchFamily="2" charset="-122"/>
                <a:ea typeface="宋体" panose="02010600030101010101" pitchFamily="2" charset="-122"/>
                <a:sym typeface="Calibri" panose="020F0502020204030204" charset="0"/>
              </a:rPr>
              <a:t>五色环电阻的精度较高，标称阻值比较准确，常称为精密电阻。</a:t>
            </a:r>
            <a:endParaRPr lang="zh-CN" altLang="en-US" sz="2800" b="1" dirty="0">
              <a:latin typeface="宋体" panose="02010600030101010101" pitchFamily="2" charset="-122"/>
              <a:ea typeface="宋体" panose="02010600030101010101" pitchFamily="2" charset="-122"/>
              <a:sym typeface="Calibri" panose="020F0502020204030204" charset="0"/>
            </a:endParaRPr>
          </a:p>
          <a:p>
            <a:pPr marL="342900" lvl="0" indent="-342900" eaLnBrk="0" hangingPunct="0">
              <a:spcBef>
                <a:spcPct val="20000"/>
              </a:spcBef>
            </a:pPr>
            <a:endParaRPr lang="en-US" altLang="x-none" sz="2800" b="1" dirty="0">
              <a:latin typeface="微软雅黑" panose="020B0503020204020204" charset="-122"/>
              <a:ea typeface="微软雅黑" panose="020B0503020204020204" charset="-122"/>
              <a:sym typeface="Calibri" panose="020F0502020204030204" charset="0"/>
            </a:endParaRPr>
          </a:p>
          <a:p>
            <a:pPr marL="342900" lvl="0" indent="-342900" eaLnBrk="0" hangingPunct="0">
              <a:spcBef>
                <a:spcPct val="20000"/>
              </a:spcBef>
            </a:pPr>
            <a:endParaRPr lang="en-US" altLang="x-none" sz="2800" b="1" dirty="0">
              <a:latin typeface="微软雅黑" panose="020B0503020204020204" charset="-122"/>
              <a:ea typeface="微软雅黑" panose="020B0503020204020204" charset="-122"/>
              <a:sym typeface="Calibri" panose="020F0502020204030204" charset="0"/>
            </a:endParaRPr>
          </a:p>
          <a:p>
            <a:pPr marL="342900" lvl="0" indent="-342900" eaLnBrk="0" hangingPunct="0">
              <a:spcBef>
                <a:spcPct val="20000"/>
              </a:spcBef>
            </a:pPr>
            <a:endParaRPr lang="en-US" altLang="x-none" sz="2800" b="1" dirty="0">
              <a:latin typeface="微软雅黑" panose="020B0503020204020204" charset="-122"/>
              <a:ea typeface="微软雅黑" panose="020B0503020204020204" charset="-122"/>
              <a:sym typeface="Calibri" panose="020F0502020204030204" charset="0"/>
            </a:endParaRPr>
          </a:p>
          <a:p>
            <a:pPr marL="342900" lvl="0" indent="-342900" eaLnBrk="0" hangingPunct="0">
              <a:spcBef>
                <a:spcPct val="20000"/>
              </a:spcBef>
            </a:pPr>
            <a:endParaRPr lang="en-US" altLang="x-none" sz="2800" b="1" dirty="0">
              <a:latin typeface="微软雅黑" panose="020B0503020204020204" charset="-122"/>
              <a:ea typeface="微软雅黑" panose="020B0503020204020204" charset="-122"/>
              <a:sym typeface="Calibri" panose="020F0502020204030204" charset="0"/>
            </a:endParaRPr>
          </a:p>
        </p:txBody>
      </p:sp>
      <p:sp>
        <p:nvSpPr>
          <p:cNvPr id="562181" name="Rectangle 93"/>
          <p:cNvSpPr/>
          <p:nvPr/>
        </p:nvSpPr>
        <p:spPr>
          <a:xfrm>
            <a:off x="7175183" y="4919028"/>
            <a:ext cx="3060700" cy="523875"/>
          </a:xfrm>
          <a:prstGeom prst="rect">
            <a:avLst/>
          </a:prstGeom>
          <a:noFill/>
          <a:ln w="9525">
            <a:noFill/>
          </a:ln>
        </p:spPr>
        <p:txBody>
          <a:bodyPr>
            <a:spAutoFit/>
          </a:bodyPr>
          <a:p>
            <a:pPr lvl="0" eaLnBrk="1" hangingPunct="1"/>
            <a:r>
              <a:rPr lang="en-US" altLang="x-none" sz="2800" b="1" dirty="0">
                <a:solidFill>
                  <a:srgbClr val="FF0066"/>
                </a:solidFill>
                <a:latin typeface="微软雅黑" panose="020B0503020204020204" charset="-122"/>
                <a:ea typeface="微软雅黑" panose="020B0503020204020204" charset="-122"/>
              </a:rPr>
              <a:t>56K</a:t>
            </a:r>
            <a:r>
              <a:rPr lang="en-US" altLang="x-none" sz="2800" b="1" dirty="0">
                <a:solidFill>
                  <a:srgbClr val="FF0066"/>
                </a:solidFill>
                <a:latin typeface="微软雅黑" panose="020B0503020204020204" charset="-122"/>
                <a:ea typeface="微软雅黑" panose="020B0503020204020204" charset="-122"/>
                <a:sym typeface="Symbol" panose="05050102010706020507" pitchFamily="2" charset="2"/>
              </a:rPr>
              <a:t></a:t>
            </a:r>
            <a:r>
              <a:rPr lang="en-US" altLang="x-none" sz="2800" b="1" dirty="0">
                <a:solidFill>
                  <a:srgbClr val="FF0066"/>
                </a:solidFill>
                <a:latin typeface="微软雅黑" panose="020B0503020204020204" charset="-122"/>
                <a:ea typeface="微软雅黑" panose="020B0503020204020204" charset="-122"/>
              </a:rPr>
              <a:t>1%</a:t>
            </a:r>
            <a:endParaRPr lang="en-US" altLang="x-none" sz="2800" b="1" dirty="0">
              <a:solidFill>
                <a:srgbClr val="FF0066"/>
              </a:solidFill>
              <a:latin typeface="微软雅黑" panose="020B0503020204020204" charset="-122"/>
              <a:ea typeface="微软雅黑" panose="020B0503020204020204" charset="-122"/>
            </a:endParaRPr>
          </a:p>
        </p:txBody>
      </p:sp>
      <p:sp>
        <p:nvSpPr>
          <p:cNvPr id="2" name="文本框 1"/>
          <p:cNvSpPr txBox="1"/>
          <p:nvPr/>
        </p:nvSpPr>
        <p:spPr>
          <a:xfrm>
            <a:off x="8977630" y="836930"/>
            <a:ext cx="2260600" cy="613410"/>
          </a:xfrm>
          <a:prstGeom prst="rect">
            <a:avLst/>
          </a:prstGeom>
          <a:noFill/>
        </p:spPr>
        <p:txBody>
          <a:bodyPr wrap="none" rtlCol="0">
            <a:spAutoFit/>
          </a:bodyPr>
          <a:p>
            <a:pPr algn="l"/>
            <a:r>
              <a:rPr lang="zh-CN" altLang="en-US" sz="3200" b="1" dirty="0">
                <a:latin typeface="+mj-lt"/>
                <a:ea typeface="微软雅黑" panose="020B0503020204020204" charset="-122"/>
                <a:sym typeface="+mn-ea"/>
              </a:rPr>
              <a:t>（</a:t>
            </a:r>
            <a:r>
              <a:rPr lang="en-US" altLang="zh-CN" sz="3200" b="1" dirty="0">
                <a:latin typeface="+mj-lt"/>
                <a:ea typeface="微软雅黑" panose="020B0503020204020204" charset="-122"/>
                <a:sym typeface="+mn-ea"/>
              </a:rPr>
              <a:t>15</a:t>
            </a:r>
            <a:r>
              <a:rPr lang="zh-CN" altLang="en-US" sz="3200" b="1" dirty="0">
                <a:latin typeface="+mj-lt"/>
                <a:ea typeface="微软雅黑" panose="020B0503020204020204" charset="-122"/>
                <a:sym typeface="+mn-ea"/>
              </a:rPr>
              <a:t>分钟</a:t>
            </a:r>
            <a:r>
              <a:rPr lang="zh-CN" altLang="en-US" sz="3200" b="1" dirty="0" smtClean="0">
                <a:latin typeface="+mj-lt"/>
                <a:ea typeface="微软雅黑" panose="020B0503020204020204" charset="-122"/>
                <a:sym typeface="+mn-ea"/>
              </a:rPr>
              <a:t>）</a:t>
            </a:r>
            <a:endParaRPr lang="en-US" altLang="zh-CN" sz="3200" b="1" dirty="0">
              <a:latin typeface="+mj-lt"/>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4" presetClass="entr" presetSubtype="16" fill="hold" nodeType="withEffect">
                                  <p:stCondLst>
                                    <p:cond delay="0"/>
                                  </p:stCondLst>
                                  <p:childTnLst>
                                    <p:set>
                                      <p:cBhvr>
                                        <p:cTn id="24" dur="1" fill="hold">
                                          <p:stCondLst>
                                            <p:cond delay="0"/>
                                          </p:stCondLst>
                                        </p:cTn>
                                        <p:tgtEl>
                                          <p:spTgt spid="47111"/>
                                        </p:tgtEl>
                                        <p:attrNameLst>
                                          <p:attrName>style.visibility</p:attrName>
                                        </p:attrNameLst>
                                      </p:cBhvr>
                                      <p:to>
                                        <p:strVal val="visible"/>
                                      </p:to>
                                    </p:set>
                                    <p:animEffect transition="in" filter="box(in)">
                                      <p:cBhvr>
                                        <p:cTn id="25" dur="500"/>
                                        <p:tgtEl>
                                          <p:spTgt spid="4711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7112"/>
                                        </p:tgtEl>
                                        <p:attrNameLst>
                                          <p:attrName>style.visibility</p:attrName>
                                        </p:attrNameLst>
                                      </p:cBhvr>
                                      <p:to>
                                        <p:strVal val="visible"/>
                                      </p:to>
                                    </p:set>
                                    <p:animEffect transition="in" filter="box(in)">
                                      <p:cBhvr>
                                        <p:cTn id="28" dur="500"/>
                                        <p:tgtEl>
                                          <p:spTgt spid="47112"/>
                                        </p:tgtEl>
                                      </p:cBhvr>
                                    </p:animEffect>
                                  </p:childTnLst>
                                </p:cTn>
                              </p:par>
                              <p:par>
                                <p:cTn id="29" presetID="10" presetClass="entr" presetSubtype="0" fill="hold" nodeType="withEffect">
                                  <p:stCondLst>
                                    <p:cond delay="0"/>
                                  </p:stCondLst>
                                  <p:childTnLst>
                                    <p:set>
                                      <p:cBhvr>
                                        <p:cTn id="30" dur="1" fill="hold">
                                          <p:stCondLst>
                                            <p:cond delay="0"/>
                                          </p:stCondLst>
                                        </p:cTn>
                                        <p:tgtEl>
                                          <p:spTgt spid="47119"/>
                                        </p:tgtEl>
                                        <p:attrNameLst>
                                          <p:attrName>style.visibility</p:attrName>
                                        </p:attrNameLst>
                                      </p:cBhvr>
                                      <p:to>
                                        <p:strVal val="visible"/>
                                      </p:to>
                                    </p:set>
                                    <p:animEffect transition="in" filter="fade">
                                      <p:cBhvr>
                                        <p:cTn id="31" dur="2000"/>
                                        <p:tgtEl>
                                          <p:spTgt spid="47119"/>
                                        </p:tgtEl>
                                      </p:cBhvr>
                                    </p:animEffect>
                                  </p:childTnLst>
                                </p:cTn>
                              </p:par>
                              <p:par>
                                <p:cTn id="32" presetID="10" presetClass="entr" presetSubtype="0" fill="hold" nodeType="withEffect">
                                  <p:stCondLst>
                                    <p:cond delay="0"/>
                                  </p:stCondLst>
                                  <p:childTnLst>
                                    <p:set>
                                      <p:cBhvr>
                                        <p:cTn id="33" dur="1" fill="hold">
                                          <p:stCondLst>
                                            <p:cond delay="0"/>
                                          </p:stCondLst>
                                        </p:cTn>
                                        <p:tgtEl>
                                          <p:spTgt spid="47120"/>
                                        </p:tgtEl>
                                        <p:attrNameLst>
                                          <p:attrName>style.visibility</p:attrName>
                                        </p:attrNameLst>
                                      </p:cBhvr>
                                      <p:to>
                                        <p:strVal val="visible"/>
                                      </p:to>
                                    </p:set>
                                    <p:animEffect transition="in" filter="fade">
                                      <p:cBhvr>
                                        <p:cTn id="34" dur="2000"/>
                                        <p:tgtEl>
                                          <p:spTgt spid="47120"/>
                                        </p:tgtEl>
                                      </p:cBhvr>
                                    </p:animEffect>
                                  </p:childTnLst>
                                </p:cTn>
                              </p:par>
                              <p:par>
                                <p:cTn id="35" presetID="10" presetClass="entr" presetSubtype="0" fill="hold" nodeType="withEffect">
                                  <p:stCondLst>
                                    <p:cond delay="0"/>
                                  </p:stCondLst>
                                  <p:childTnLst>
                                    <p:set>
                                      <p:cBhvr>
                                        <p:cTn id="36" dur="1" fill="hold">
                                          <p:stCondLst>
                                            <p:cond delay="0"/>
                                          </p:stCondLst>
                                        </p:cTn>
                                        <p:tgtEl>
                                          <p:spTgt spid="47121"/>
                                        </p:tgtEl>
                                        <p:attrNameLst>
                                          <p:attrName>style.visibility</p:attrName>
                                        </p:attrNameLst>
                                      </p:cBhvr>
                                      <p:to>
                                        <p:strVal val="visible"/>
                                      </p:to>
                                    </p:set>
                                    <p:animEffect transition="in" filter="fade">
                                      <p:cBhvr>
                                        <p:cTn id="37" dur="2000"/>
                                        <p:tgtEl>
                                          <p:spTgt spid="47121"/>
                                        </p:tgtEl>
                                      </p:cBhvr>
                                    </p:animEffect>
                                  </p:childTnLst>
                                </p:cTn>
                              </p:par>
                              <p:par>
                                <p:cTn id="38" presetID="10" presetClass="entr" presetSubtype="0" fill="hold" nodeType="withEffect">
                                  <p:stCondLst>
                                    <p:cond delay="0"/>
                                  </p:stCondLst>
                                  <p:childTnLst>
                                    <p:set>
                                      <p:cBhvr>
                                        <p:cTn id="39" dur="1" fill="hold">
                                          <p:stCondLst>
                                            <p:cond delay="0"/>
                                          </p:stCondLst>
                                        </p:cTn>
                                        <p:tgtEl>
                                          <p:spTgt spid="47122"/>
                                        </p:tgtEl>
                                        <p:attrNameLst>
                                          <p:attrName>style.visibility</p:attrName>
                                        </p:attrNameLst>
                                      </p:cBhvr>
                                      <p:to>
                                        <p:strVal val="visible"/>
                                      </p:to>
                                    </p:set>
                                    <p:animEffect transition="in" filter="fade">
                                      <p:cBhvr>
                                        <p:cTn id="40" dur="2000"/>
                                        <p:tgtEl>
                                          <p:spTgt spid="47122"/>
                                        </p:tgtEl>
                                      </p:cBhvr>
                                    </p:animEffect>
                                  </p:childTnLst>
                                </p:cTn>
                              </p:par>
                              <p:par>
                                <p:cTn id="41" presetID="10" presetClass="entr" presetSubtype="0" fill="hold" nodeType="withEffect">
                                  <p:stCondLst>
                                    <p:cond delay="0"/>
                                  </p:stCondLst>
                                  <p:childTnLst>
                                    <p:set>
                                      <p:cBhvr>
                                        <p:cTn id="42" dur="1" fill="hold">
                                          <p:stCondLst>
                                            <p:cond delay="0"/>
                                          </p:stCondLst>
                                        </p:cTn>
                                        <p:tgtEl>
                                          <p:spTgt spid="47123"/>
                                        </p:tgtEl>
                                        <p:attrNameLst>
                                          <p:attrName>style.visibility</p:attrName>
                                        </p:attrNameLst>
                                      </p:cBhvr>
                                      <p:to>
                                        <p:strVal val="visible"/>
                                      </p:to>
                                    </p:set>
                                    <p:animEffect transition="in" filter="fade">
                                      <p:cBhvr>
                                        <p:cTn id="43" dur="2000"/>
                                        <p:tgtEl>
                                          <p:spTgt spid="4712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712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71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1" presetClass="entr" presetSubtype="4" fill="hold" grpId="0" nodeType="clickEffect">
                                  <p:stCondLst>
                                    <p:cond delay="0"/>
                                  </p:stCondLst>
                                  <p:childTnLst>
                                    <p:set>
                                      <p:cBhvr>
                                        <p:cTn id="53" dur="1" fill="hold">
                                          <p:stCondLst>
                                            <p:cond delay="0"/>
                                          </p:stCondLst>
                                        </p:cTn>
                                        <p:tgtEl>
                                          <p:spTgt spid="47113"/>
                                        </p:tgtEl>
                                        <p:attrNameLst>
                                          <p:attrName>style.visibility</p:attrName>
                                        </p:attrNameLst>
                                      </p:cBhvr>
                                      <p:to>
                                        <p:strVal val="visible"/>
                                      </p:to>
                                    </p:set>
                                    <p:animEffect transition="in" filter="wheel(4)">
                                      <p:cBhvr>
                                        <p:cTn id="54" dur="2000"/>
                                        <p:tgtEl>
                                          <p:spTgt spid="47113"/>
                                        </p:tgtEl>
                                      </p:cBhvr>
                                    </p:animEffect>
                                  </p:childTnLst>
                                  <p:subTnLst>
                                    <p:audio>
                                      <p:cMediaNode>
                                        <p:cTn display="0" masterRel="sameClick">
                                          <p:stCondLst>
                                            <p:cond evt="begin" delay="0">
                                              <p:tn val="52"/>
                                            </p:cond>
                                          </p:stCondLst>
                                          <p:endCondLst>
                                            <p:cond evt="onStopAudio" delay="0">
                                              <p:tgtEl>
                                                <p:sldTgt/>
                                              </p:tgtEl>
                                            </p:cond>
                                          </p:endCondLst>
                                        </p:cTn>
                                        <p:tgtEl>
                                          <p:sndTgt r:embed="rId4" name="chimes.wav"/>
                                        </p:tgtEl>
                                      </p:cMediaNode>
                                    </p:audio>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6218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6218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6218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6218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6219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62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7112" grpId="0" bldLvl="0" animBg="1"/>
      <p:bldP spid="47113" grpId="0" bldLvl="0" animBg="1"/>
      <p:bldP spid="47126" grpId="0"/>
      <p:bldP spid="16" grpId="0"/>
      <p:bldP spid="17" grpId="0"/>
      <p:bldP spid="18" grpId="0"/>
      <p:bldP spid="19" grpId="0"/>
      <p:bldP spid="20" grpId="0"/>
      <p:bldP spid="21" grpId="0"/>
      <p:bldP spid="30" grpId="0"/>
      <p:bldP spid="31" grpId="0"/>
      <p:bldP spid="32" grpId="0"/>
      <p:bldP spid="33" grpId="0"/>
      <p:bldP spid="562180" grpId="0"/>
      <p:bldP spid="562184" grpId="0"/>
      <p:bldP spid="562185" grpId="0"/>
      <p:bldP spid="562186" grpId="0"/>
      <p:bldP spid="562198" grpId="0"/>
      <p:bldP spid="5621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97815" y="55245"/>
            <a:ext cx="10645140" cy="548005"/>
          </a:xfrm>
          <a:prstGeom prst="rect">
            <a:avLst/>
          </a:prstGeom>
          <a:pattFill prst="ltUpDiag">
            <a:fgClr>
              <a:srgbClr val="9FCC3E"/>
            </a:fgClr>
            <a:bgClr>
              <a:srgbClr val="8CB20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latin typeface="+mj-lt"/>
                <a:ea typeface="微软雅黑" panose="020B0503020204020204" charset="-122"/>
              </a:rPr>
              <a:t>展开探究、讲授新课 </a:t>
            </a:r>
            <a:r>
              <a:rPr lang="en-US" altLang="zh-CN" sz="3200" b="1" dirty="0" smtClean="0">
                <a:latin typeface="+mj-lt"/>
                <a:ea typeface="微软雅黑" panose="020B0503020204020204" charset="-122"/>
              </a:rPr>
              <a:t>----【</a:t>
            </a:r>
            <a:r>
              <a:rPr lang="zh-CN" altLang="en-US" sz="3200" b="1" dirty="0" smtClean="0">
                <a:latin typeface="+mj-lt"/>
                <a:ea typeface="微软雅黑" panose="020B0503020204020204" charset="-122"/>
              </a:rPr>
              <a:t>色环电阻的识读</a:t>
            </a:r>
            <a:r>
              <a:rPr lang="en-US" altLang="zh-CN" sz="3200" b="1" dirty="0" smtClean="0">
                <a:latin typeface="+mj-lt"/>
                <a:ea typeface="微软雅黑" panose="020B0503020204020204" charset="-122"/>
              </a:rPr>
              <a:t>】</a:t>
            </a:r>
            <a:endParaRPr lang="en-US" altLang="zh-CN" sz="3200" b="1" dirty="0">
              <a:latin typeface="+mj-lt"/>
              <a:ea typeface="微软雅黑" panose="020B0503020204020204" charset="-122"/>
            </a:endParaRPr>
          </a:p>
        </p:txBody>
      </p:sp>
      <p:grpSp>
        <p:nvGrpSpPr>
          <p:cNvPr id="45" name="组合 67"/>
          <p:cNvGrpSpPr/>
          <p:nvPr/>
        </p:nvGrpSpPr>
        <p:grpSpPr bwMode="auto">
          <a:xfrm>
            <a:off x="2510790" y="800735"/>
            <a:ext cx="6104255" cy="548640"/>
            <a:chOff x="5071179" y="5120102"/>
            <a:chExt cx="5263927" cy="879428"/>
          </a:xfrm>
          <a:solidFill>
            <a:srgbClr val="0070C0"/>
          </a:solidFill>
        </p:grpSpPr>
        <p:sp>
          <p:nvSpPr>
            <p:cNvPr id="46" name="圆角矩形 45"/>
            <p:cNvSpPr/>
            <p:nvPr/>
          </p:nvSpPr>
          <p:spPr>
            <a:xfrm>
              <a:off x="5072064" y="5143513"/>
              <a:ext cx="4950679" cy="789239"/>
            </a:xfrm>
            <a:prstGeom prst="roundRect">
              <a:avLst/>
            </a:prstGeom>
            <a:grp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2400" b="1">
                <a:solidFill>
                  <a:schemeClr val="bg1"/>
                </a:solidFill>
              </a:endParaRPr>
            </a:p>
          </p:txBody>
        </p:sp>
        <p:sp>
          <p:nvSpPr>
            <p:cNvPr id="7" name="矩形 6"/>
            <p:cNvSpPr>
              <a:spLocks noChangeArrowheads="1"/>
            </p:cNvSpPr>
            <p:nvPr/>
          </p:nvSpPr>
          <p:spPr bwMode="auto">
            <a:xfrm>
              <a:off x="5071179" y="5120102"/>
              <a:ext cx="5263927" cy="879428"/>
            </a:xfrm>
            <a:prstGeom prst="rect">
              <a:avLst/>
            </a:prstGeom>
            <a:noFill/>
            <a:scene3d>
              <a:camera prst="orthographicFront"/>
              <a:lightRig rig="threePt" dir="t"/>
            </a:scene3d>
            <a:sp3d/>
          </p:spPr>
          <p:txBody>
            <a:bodyPr wrap="square">
              <a:spAutoFit/>
            </a:bodyPr>
            <a:p>
              <a:pPr>
                <a:defRPr/>
              </a:pPr>
              <a:r>
                <a:rPr lang="zh-CN" altLang="en-US" sz="2800" b="1" kern="0" dirty="0">
                  <a:solidFill>
                    <a:prstClr val="white"/>
                  </a:solidFill>
                  <a:latin typeface="微软雅黑" panose="020B0503020204020204" charset="-122"/>
                </a:rPr>
                <a:t>任务四：</a:t>
              </a:r>
              <a:r>
                <a:rPr lang="zh-CN" altLang="en-US" sz="2800" b="1"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华文行楷" pitchFamily="2" charset="-122"/>
                  <a:sym typeface="+mn-ea"/>
                </a:rPr>
                <a:t>色环电阻末环的判断</a:t>
              </a:r>
              <a:endParaRPr lang="zh-CN" altLang="en-US" sz="2800" b="1" kern="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华文行楷" pitchFamily="2" charset="-122"/>
                <a:sym typeface="+mn-ea"/>
              </a:endParaRPr>
            </a:p>
          </p:txBody>
        </p:sp>
      </p:grpSp>
      <p:grpSp>
        <p:nvGrpSpPr>
          <p:cNvPr id="5" name="组合 4"/>
          <p:cNvGrpSpPr/>
          <p:nvPr/>
        </p:nvGrpSpPr>
        <p:grpSpPr>
          <a:xfrm>
            <a:off x="297815" y="801370"/>
            <a:ext cx="2601595" cy="649148"/>
            <a:chOff x="-3" y="1614816"/>
            <a:chExt cx="2126854" cy="499941"/>
          </a:xfrm>
        </p:grpSpPr>
        <p:sp>
          <p:nvSpPr>
            <p:cNvPr id="8" name="矩形 7"/>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9" name="组合 8"/>
            <p:cNvGrpSpPr/>
            <p:nvPr/>
          </p:nvGrpSpPr>
          <p:grpSpPr>
            <a:xfrm>
              <a:off x="0" y="1614816"/>
              <a:ext cx="442999" cy="440649"/>
              <a:chOff x="-7570" y="1050984"/>
              <a:chExt cx="442999" cy="440649"/>
            </a:xfrm>
          </p:grpSpPr>
          <p:sp>
            <p:nvSpPr>
              <p:cNvPr id="10" name="同侧圆角矩形 9"/>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11" name="组合 10"/>
              <p:cNvGrpSpPr/>
              <p:nvPr/>
            </p:nvGrpSpPr>
            <p:grpSpPr>
              <a:xfrm>
                <a:off x="78928" y="1141623"/>
                <a:ext cx="263485" cy="263485"/>
                <a:chOff x="3275856" y="1272976"/>
                <a:chExt cx="938734" cy="938734"/>
              </a:xfrm>
            </p:grpSpPr>
            <p:sp>
              <p:nvSpPr>
                <p:cNvPr id="12" name="椭圆 11"/>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13" name="椭圆 12"/>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14"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环节三</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grpSp>
        <p:nvGrpSpPr>
          <p:cNvPr id="110" name="组合 109"/>
          <p:cNvGrpSpPr/>
          <p:nvPr/>
        </p:nvGrpSpPr>
        <p:grpSpPr>
          <a:xfrm>
            <a:off x="1593280" y="5998937"/>
            <a:ext cx="3885641" cy="479105"/>
            <a:chOff x="2773479" y="4567158"/>
            <a:chExt cx="2914231" cy="359329"/>
          </a:xfrm>
        </p:grpSpPr>
        <p:sp>
          <p:nvSpPr>
            <p:cNvPr id="114" name="Picture 31"/>
            <p:cNvSpPr>
              <a:spLocks noChangeArrowheads="1"/>
            </p:cNvSpPr>
            <p:nvPr/>
          </p:nvSpPr>
          <p:spPr bwMode="auto">
            <a:xfrm>
              <a:off x="2773479" y="4567158"/>
              <a:ext cx="2914231" cy="354677"/>
            </a:xfrm>
            <a:prstGeom prst="roundRect">
              <a:avLst>
                <a:gd name="adj" fmla="val 9102"/>
              </a:avLst>
            </a:prstGeom>
            <a:gradFill rotWithShape="1">
              <a:gsLst>
                <a:gs pos="0">
                  <a:srgbClr val="FFCF01"/>
                </a:gs>
                <a:gs pos="89999">
                  <a:srgbClr val="E22000"/>
                </a:gs>
                <a:gs pos="100000">
                  <a:srgbClr val="E220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p>
              <a:pPr algn="ctr" eaLnBrk="0" fontAlgn="ctr" hangingPunct="0">
                <a:buClr>
                  <a:srgbClr val="FF0000"/>
                </a:buClr>
                <a:buSzPct val="70000"/>
                <a:buFont typeface="Arial" panose="020B0604020202020204" pitchFamily="34" charset="0"/>
                <a:buNone/>
              </a:pPr>
              <a:endParaRPr lang="zh-CN" altLang="en-US" sz="1735"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15" name="TextBox 114"/>
            <p:cNvSpPr txBox="1"/>
            <p:nvPr/>
          </p:nvSpPr>
          <p:spPr>
            <a:xfrm>
              <a:off x="2886860" y="4583587"/>
              <a:ext cx="2662238" cy="342900"/>
            </a:xfrm>
            <a:prstGeom prst="rect">
              <a:avLst/>
            </a:prstGeom>
            <a:noFill/>
          </p:spPr>
          <p:txBody>
            <a:bodyPr wrap="none" rtlCol="0">
              <a:spAutoFit/>
            </a:bodyPr>
            <a:p>
              <a:r>
                <a:rPr lang="zh-CN" altLang="en-US" sz="2400" b="1" dirty="0" smtClean="0">
                  <a:solidFill>
                    <a:schemeClr val="bg1"/>
                  </a:solidFill>
                </a:rPr>
                <a:t>微课</a:t>
              </a:r>
              <a:r>
                <a:rPr lang="en-US" altLang="zh-CN" sz="2400" b="1" dirty="0" smtClean="0">
                  <a:solidFill>
                    <a:schemeClr val="bg1"/>
                  </a:solidFill>
                </a:rPr>
                <a:t>《</a:t>
              </a:r>
              <a:r>
                <a:rPr lang="zh-CN" altLang="en-US" sz="2400" b="1" dirty="0" smtClean="0">
                  <a:solidFill>
                    <a:schemeClr val="bg1"/>
                  </a:solidFill>
                </a:rPr>
                <a:t>大家一起找末环</a:t>
              </a:r>
              <a:r>
                <a:rPr lang="en-US" altLang="zh-CN" sz="2400" b="1" dirty="0" smtClean="0">
                  <a:solidFill>
                    <a:schemeClr val="bg1"/>
                  </a:solidFill>
                </a:rPr>
                <a:t>》</a:t>
              </a:r>
              <a:endParaRPr lang="zh-CN" altLang="en-US" sz="2400" b="1" dirty="0">
                <a:solidFill>
                  <a:schemeClr val="bg1"/>
                </a:solidFill>
              </a:endParaRPr>
            </a:p>
          </p:txBody>
        </p:sp>
      </p:grpSp>
      <p:sp>
        <p:nvSpPr>
          <p:cNvPr id="121" name="圆角矩形 120"/>
          <p:cNvSpPr/>
          <p:nvPr/>
        </p:nvSpPr>
        <p:spPr>
          <a:xfrm rot="1456251" flipV="1">
            <a:off x="7371285" y="4473661"/>
            <a:ext cx="1710523" cy="69817"/>
          </a:xfrm>
          <a:prstGeom prst="roundRect">
            <a:avLst>
              <a:gd name="adj" fmla="val 50000"/>
            </a:avLst>
          </a:prstGeom>
          <a:gradFill flip="none" rotWithShape="1">
            <a:gsLst>
              <a:gs pos="0">
                <a:schemeClr val="bg1">
                  <a:lumMod val="50000"/>
                </a:schemeClr>
              </a:gs>
              <a:gs pos="100000">
                <a:schemeClr val="bg1">
                  <a:lumMod val="75000"/>
                </a:schemeClr>
              </a:gs>
            </a:gsLst>
            <a:lin ang="16200000" scaled="1"/>
            <a:tileRect/>
          </a:gradFill>
          <a:ln w="25400">
            <a:noFill/>
          </a:ln>
          <a:effectLst>
            <a:outerShdw blurRad="225425" dist="38100" dir="5220000" algn="ctr">
              <a:srgbClr val="000000">
                <a:alpha val="33000"/>
              </a:srgbClr>
            </a:outerShdw>
          </a:effectLst>
          <a:scene3d>
            <a:camera prst="orthographicFront"/>
            <a:lightRig rig="flat" dir="t"/>
          </a:scene3d>
          <a:sp3d extrusionH="1270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zh-CN" altLang="en-US" sz="2665" b="1" i="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22" name="圆角矩形 121"/>
          <p:cNvSpPr/>
          <p:nvPr/>
        </p:nvSpPr>
        <p:spPr bwMode="auto">
          <a:xfrm>
            <a:off x="9036300" y="4537824"/>
            <a:ext cx="2536197" cy="609592"/>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marL="0" lvl="2" algn="ctr" defTabSz="-635"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2665" i="0" dirty="0">
              <a:solidFill>
                <a:schemeClr val="tx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26" name="矩形 87"/>
          <p:cNvSpPr>
            <a:spLocks noChangeArrowheads="1"/>
          </p:cNvSpPr>
          <p:nvPr/>
        </p:nvSpPr>
        <p:spPr bwMode="auto">
          <a:xfrm>
            <a:off x="9028114" y="4608197"/>
            <a:ext cx="2790300" cy="436245"/>
          </a:xfrm>
          <a:prstGeom prst="rect">
            <a:avLst/>
          </a:prstGeom>
          <a:noFill/>
          <a:ln w="9525">
            <a:noFill/>
            <a:miter lim="800000"/>
          </a:ln>
        </p:spPr>
        <p:txBody>
          <a:bodyPr wrap="square" anchor="ctr">
            <a:spAutoFit/>
          </a:bodyPr>
          <a:p>
            <a:pPr algn="ctr">
              <a:lnSpc>
                <a:spcPts val="1600"/>
              </a:lnSpc>
              <a:defRPr/>
            </a:pPr>
            <a:r>
              <a:rPr lang="zh-CN" altLang="en-US" sz="2665" b="1" i="0" dirty="0" smtClean="0">
                <a:solidFill>
                  <a:srgbClr val="FF0000"/>
                </a:solidFill>
                <a:effectLst>
                  <a:outerShdw blurRad="38100" dist="38100" dir="2700000" algn="tl">
                    <a:srgbClr val="000000">
                      <a:alpha val="43137"/>
                    </a:srgbClr>
                  </a:outerShdw>
                </a:effectLst>
                <a:latin typeface="华文新魏" pitchFamily="2" charset="-122"/>
                <a:ea typeface="华文新魏" pitchFamily="2" charset="-122"/>
              </a:rPr>
              <a:t>表试测</a:t>
            </a:r>
            <a:endParaRPr lang="zh-CN" altLang="en-US" sz="2665" b="1" i="0" dirty="0">
              <a:solidFill>
                <a:srgbClr val="FF0000"/>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27" name="圆角矩形 126"/>
          <p:cNvSpPr/>
          <p:nvPr/>
        </p:nvSpPr>
        <p:spPr bwMode="auto">
          <a:xfrm>
            <a:off x="8969600" y="3515234"/>
            <a:ext cx="2536197" cy="609592"/>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marL="0" lvl="2" algn="ctr" defTabSz="-635"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2665" i="0" dirty="0">
              <a:solidFill>
                <a:schemeClr val="tx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28" name="矩形 87"/>
          <p:cNvSpPr>
            <a:spLocks noChangeArrowheads="1"/>
          </p:cNvSpPr>
          <p:nvPr/>
        </p:nvSpPr>
        <p:spPr bwMode="auto">
          <a:xfrm>
            <a:off x="8961416" y="3580035"/>
            <a:ext cx="2736935" cy="436245"/>
          </a:xfrm>
          <a:prstGeom prst="rect">
            <a:avLst/>
          </a:prstGeom>
          <a:noFill/>
          <a:ln w="9525">
            <a:noFill/>
            <a:miter lim="800000"/>
          </a:ln>
        </p:spPr>
        <p:txBody>
          <a:bodyPr wrap="square" anchor="ctr">
            <a:spAutoFit/>
          </a:bodyPr>
          <a:p>
            <a:pPr algn="ctr">
              <a:lnSpc>
                <a:spcPts val="1600"/>
              </a:lnSpc>
              <a:defRPr/>
            </a:pPr>
            <a:r>
              <a:rPr lang="zh-CN" altLang="en-US" sz="2665" b="1" i="0" dirty="0" smtClean="0">
                <a:solidFill>
                  <a:srgbClr val="FF0000"/>
                </a:solidFill>
                <a:effectLst>
                  <a:outerShdw blurRad="38100" dist="38100" dir="2700000" algn="tl">
                    <a:srgbClr val="000000">
                      <a:alpha val="43137"/>
                    </a:srgbClr>
                  </a:outerShdw>
                </a:effectLst>
                <a:latin typeface="华文新魏" pitchFamily="2" charset="-122"/>
                <a:ea typeface="华文新魏" pitchFamily="2" charset="-122"/>
              </a:rPr>
              <a:t>找间距</a:t>
            </a:r>
            <a:endParaRPr lang="zh-CN" altLang="en-US" sz="2665" b="1" i="0" dirty="0">
              <a:solidFill>
                <a:srgbClr val="FF0000"/>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29" name="圆角矩形 128"/>
          <p:cNvSpPr/>
          <p:nvPr/>
        </p:nvSpPr>
        <p:spPr bwMode="auto">
          <a:xfrm>
            <a:off x="8969601" y="2459117"/>
            <a:ext cx="2536197" cy="609592"/>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marL="0" lvl="2" algn="ctr" defTabSz="-635"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2665" i="0" dirty="0">
              <a:solidFill>
                <a:schemeClr val="tx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30" name="矩形 87"/>
          <p:cNvSpPr>
            <a:spLocks noChangeArrowheads="1"/>
          </p:cNvSpPr>
          <p:nvPr/>
        </p:nvSpPr>
        <p:spPr bwMode="auto">
          <a:xfrm>
            <a:off x="8961416" y="2518344"/>
            <a:ext cx="2803259" cy="436245"/>
          </a:xfrm>
          <a:prstGeom prst="rect">
            <a:avLst/>
          </a:prstGeom>
          <a:noFill/>
          <a:ln w="9525">
            <a:noFill/>
            <a:miter lim="800000"/>
          </a:ln>
        </p:spPr>
        <p:txBody>
          <a:bodyPr wrap="square" anchor="ctr">
            <a:spAutoFit/>
          </a:bodyPr>
          <a:p>
            <a:pPr algn="ctr">
              <a:lnSpc>
                <a:spcPts val="1600"/>
              </a:lnSpc>
              <a:defRPr/>
            </a:pPr>
            <a:r>
              <a:rPr lang="zh-CN" altLang="en-US" sz="2665" b="1" i="0" dirty="0" smtClean="0">
                <a:solidFill>
                  <a:srgbClr val="FF0000"/>
                </a:solidFill>
                <a:effectLst>
                  <a:outerShdw blurRad="38100" dist="38100" dir="2700000" algn="tl">
                    <a:srgbClr val="000000">
                      <a:alpha val="43137"/>
                    </a:srgbClr>
                  </a:outerShdw>
                </a:effectLst>
                <a:latin typeface="华文新魏" pitchFamily="2" charset="-122"/>
                <a:ea typeface="华文新魏" pitchFamily="2" charset="-122"/>
              </a:rPr>
              <a:t>看颜色</a:t>
            </a:r>
            <a:endParaRPr lang="zh-CN" altLang="en-US" sz="2665" b="1" i="0" dirty="0" smtClean="0">
              <a:solidFill>
                <a:srgbClr val="FF0000"/>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31" name="圆角矩形 130"/>
          <p:cNvSpPr/>
          <p:nvPr/>
        </p:nvSpPr>
        <p:spPr>
          <a:xfrm rot="20629258">
            <a:off x="7572614" y="3995288"/>
            <a:ext cx="1490721" cy="69817"/>
          </a:xfrm>
          <a:prstGeom prst="roundRect">
            <a:avLst>
              <a:gd name="adj" fmla="val 50000"/>
            </a:avLst>
          </a:prstGeom>
          <a:gradFill flip="none" rotWithShape="1">
            <a:gsLst>
              <a:gs pos="0">
                <a:schemeClr val="bg1">
                  <a:lumMod val="50000"/>
                </a:schemeClr>
              </a:gs>
              <a:gs pos="100000">
                <a:schemeClr val="bg1">
                  <a:lumMod val="75000"/>
                </a:schemeClr>
              </a:gs>
            </a:gsLst>
            <a:lin ang="16200000" scaled="1"/>
            <a:tileRect/>
          </a:gradFill>
          <a:ln w="25400">
            <a:noFill/>
          </a:ln>
          <a:effectLst>
            <a:outerShdw blurRad="225425" dist="38100" dir="5220000" algn="ctr">
              <a:srgbClr val="000000">
                <a:alpha val="33000"/>
              </a:srgbClr>
            </a:outerShdw>
          </a:effectLst>
          <a:scene3d>
            <a:camera prst="orthographicFront"/>
            <a:lightRig rig="flat" dir="t"/>
          </a:scene3d>
          <a:sp3d extrusionH="1270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zh-CN" altLang="en-US" sz="2665" b="1" i="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32" name="圆角矩形 131"/>
          <p:cNvSpPr/>
          <p:nvPr/>
        </p:nvSpPr>
        <p:spPr>
          <a:xfrm rot="18915674">
            <a:off x="7479784" y="3383162"/>
            <a:ext cx="1710523" cy="69817"/>
          </a:xfrm>
          <a:prstGeom prst="roundRect">
            <a:avLst>
              <a:gd name="adj" fmla="val 50000"/>
            </a:avLst>
          </a:prstGeom>
          <a:gradFill flip="none" rotWithShape="1">
            <a:gsLst>
              <a:gs pos="0">
                <a:schemeClr val="bg1">
                  <a:lumMod val="50000"/>
                </a:schemeClr>
              </a:gs>
              <a:gs pos="100000">
                <a:schemeClr val="bg1">
                  <a:lumMod val="75000"/>
                </a:schemeClr>
              </a:gs>
            </a:gsLst>
            <a:lin ang="16200000" scaled="1"/>
            <a:tileRect/>
          </a:gradFill>
          <a:ln w="25400">
            <a:noFill/>
          </a:ln>
          <a:effectLst>
            <a:outerShdw blurRad="225425" dist="38100" dir="5220000" algn="ctr">
              <a:srgbClr val="000000">
                <a:alpha val="33000"/>
              </a:srgbClr>
            </a:outerShdw>
          </a:effectLst>
          <a:scene3d>
            <a:camera prst="orthographicFront"/>
            <a:lightRig rig="flat" dir="t"/>
          </a:scene3d>
          <a:sp3d extrusionH="1270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zh-CN" altLang="en-US" sz="2665" b="1" i="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33" name="AutoShape 3"/>
          <p:cNvSpPr>
            <a:spLocks noChangeAspect="1" noChangeArrowheads="1"/>
          </p:cNvSpPr>
          <p:nvPr/>
        </p:nvSpPr>
        <p:spPr bwMode="auto">
          <a:xfrm>
            <a:off x="8855526" y="3662941"/>
            <a:ext cx="314177" cy="314177"/>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5080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zh-CN" altLang="zh-CN" sz="2665" b="1" i="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34" name="AutoShape 3"/>
          <p:cNvSpPr>
            <a:spLocks noChangeAspect="1" noChangeArrowheads="1"/>
          </p:cNvSpPr>
          <p:nvPr/>
        </p:nvSpPr>
        <p:spPr bwMode="auto">
          <a:xfrm>
            <a:off x="8922225" y="4685532"/>
            <a:ext cx="314177" cy="314177"/>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5080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zh-CN" altLang="zh-CN" sz="2665" b="1" i="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35" name="AutoShape 3"/>
          <p:cNvSpPr>
            <a:spLocks noChangeAspect="1" noChangeArrowheads="1"/>
          </p:cNvSpPr>
          <p:nvPr/>
        </p:nvSpPr>
        <p:spPr bwMode="auto">
          <a:xfrm>
            <a:off x="8855526" y="2634188"/>
            <a:ext cx="314177" cy="314177"/>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5080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zh-CN" altLang="zh-CN" sz="2665" b="1" i="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49" name="AutoShape 593"/>
          <p:cNvSpPr>
            <a:spLocks noChangeArrowheads="1"/>
          </p:cNvSpPr>
          <p:nvPr/>
        </p:nvSpPr>
        <p:spPr bwMode="auto">
          <a:xfrm rot="10800000" flipH="1" flipV="1">
            <a:off x="6345806" y="4000154"/>
            <a:ext cx="720000" cy="576000"/>
          </a:xfrm>
          <a:prstGeom prst="rightArrow">
            <a:avLst>
              <a:gd name="adj1" fmla="val 60857"/>
              <a:gd name="adj2" fmla="val 56907"/>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orthographicFront"/>
            <a:lightRig rig="flat" dir="t"/>
          </a:scene3d>
          <a:sp3d extrusionH="1270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zh-CN" altLang="en-US" sz="2135" b="1" dirty="0">
              <a:solidFill>
                <a:schemeClr val="bg1"/>
              </a:solidFill>
            </a:endParaRPr>
          </a:p>
        </p:txBody>
      </p:sp>
      <p:sp>
        <p:nvSpPr>
          <p:cNvPr id="150" name="圆角矩形 149"/>
          <p:cNvSpPr/>
          <p:nvPr/>
        </p:nvSpPr>
        <p:spPr bwMode="auto">
          <a:xfrm>
            <a:off x="9124125" y="5497930"/>
            <a:ext cx="2536197" cy="609592"/>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marL="0" lvl="2" algn="ctr" defTabSz="-635"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2665" i="0" dirty="0">
              <a:solidFill>
                <a:schemeClr val="tx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52" name="圆角矩形 151"/>
          <p:cNvSpPr/>
          <p:nvPr/>
        </p:nvSpPr>
        <p:spPr>
          <a:xfrm rot="2289159">
            <a:off x="7530233" y="5184356"/>
            <a:ext cx="1730203" cy="60959"/>
          </a:xfrm>
          <a:prstGeom prst="roundRect">
            <a:avLst>
              <a:gd name="adj" fmla="val 50000"/>
            </a:avLst>
          </a:prstGeom>
          <a:gradFill flip="none" rotWithShape="1">
            <a:gsLst>
              <a:gs pos="0">
                <a:schemeClr val="bg1">
                  <a:lumMod val="50000"/>
                </a:schemeClr>
              </a:gs>
              <a:gs pos="100000">
                <a:schemeClr val="bg1">
                  <a:lumMod val="75000"/>
                </a:schemeClr>
              </a:gs>
            </a:gsLst>
            <a:lin ang="16200000" scaled="1"/>
            <a:tileRect/>
          </a:gradFill>
          <a:ln w="25400">
            <a:noFill/>
          </a:ln>
          <a:effectLst>
            <a:outerShdw blurRad="225425" dist="38100" dir="5220000" algn="ctr">
              <a:srgbClr val="000000">
                <a:alpha val="33000"/>
              </a:srgbClr>
            </a:outerShdw>
          </a:effectLst>
          <a:scene3d>
            <a:camera prst="orthographicFront"/>
            <a:lightRig rig="flat" dir="t"/>
          </a:scene3d>
          <a:sp3d extrusionH="1270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zh-CN" altLang="en-US" sz="2665" b="1" i="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51" name="矩形 87"/>
          <p:cNvSpPr>
            <a:spLocks noChangeArrowheads="1"/>
          </p:cNvSpPr>
          <p:nvPr/>
        </p:nvSpPr>
        <p:spPr bwMode="auto">
          <a:xfrm>
            <a:off x="9124125" y="5584603"/>
            <a:ext cx="2790300" cy="436245"/>
          </a:xfrm>
          <a:prstGeom prst="rect">
            <a:avLst/>
          </a:prstGeom>
          <a:noFill/>
          <a:ln w="9525">
            <a:noFill/>
            <a:miter lim="800000"/>
          </a:ln>
        </p:spPr>
        <p:txBody>
          <a:bodyPr wrap="square" anchor="ctr">
            <a:spAutoFit/>
          </a:bodyPr>
          <a:p>
            <a:pPr algn="ctr">
              <a:lnSpc>
                <a:spcPts val="1600"/>
              </a:lnSpc>
              <a:defRPr/>
            </a:pPr>
            <a:r>
              <a:rPr lang="zh-CN" altLang="en-US" sz="2665" b="1" i="0" dirty="0" smtClean="0">
                <a:solidFill>
                  <a:srgbClr val="FF0000"/>
                </a:solidFill>
                <a:effectLst>
                  <a:outerShdw blurRad="38100" dist="38100" dir="2700000" algn="tl">
                    <a:srgbClr val="000000">
                      <a:alpha val="43137"/>
                    </a:srgbClr>
                  </a:outerShdw>
                </a:effectLst>
                <a:latin typeface="华文新魏" pitchFamily="2" charset="-122"/>
                <a:ea typeface="华文新魏" pitchFamily="2" charset="-122"/>
              </a:rPr>
              <a:t>求帮助</a:t>
            </a:r>
            <a:endParaRPr lang="zh-CN" altLang="en-US" sz="2665" b="1" i="0" dirty="0">
              <a:solidFill>
                <a:srgbClr val="FF0000"/>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153" name="AutoShape 3"/>
          <p:cNvSpPr>
            <a:spLocks noChangeAspect="1" noChangeArrowheads="1"/>
          </p:cNvSpPr>
          <p:nvPr/>
        </p:nvSpPr>
        <p:spPr bwMode="auto">
          <a:xfrm>
            <a:off x="8967036" y="5616138"/>
            <a:ext cx="314177" cy="314177"/>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5080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zh-CN" altLang="zh-CN" sz="2665" b="1" i="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grpSp>
        <p:nvGrpSpPr>
          <p:cNvPr id="136" name="组合 135"/>
          <p:cNvGrpSpPr/>
          <p:nvPr/>
        </p:nvGrpSpPr>
        <p:grpSpPr>
          <a:xfrm flipH="1">
            <a:off x="7048266" y="3564932"/>
            <a:ext cx="1416051" cy="1344083"/>
            <a:chOff x="2522797" y="3329552"/>
            <a:chExt cx="1062038" cy="1008062"/>
          </a:xfrm>
        </p:grpSpPr>
        <p:grpSp>
          <p:nvGrpSpPr>
            <p:cNvPr id="143" name="组合 34"/>
            <p:cNvGrpSpPr>
              <a:grpSpLocks noChangeAspect="1"/>
            </p:cNvGrpSpPr>
            <p:nvPr/>
          </p:nvGrpSpPr>
          <p:grpSpPr bwMode="auto">
            <a:xfrm>
              <a:off x="2576773" y="3329552"/>
              <a:ext cx="1008062" cy="1008062"/>
              <a:chOff x="4776637" y="4404800"/>
              <a:chExt cx="1011863" cy="1008000"/>
            </a:xfrm>
          </p:grpSpPr>
          <p:sp>
            <p:nvSpPr>
              <p:cNvPr id="145" name="Oval 2"/>
              <p:cNvSpPr>
                <a:spLocks noChangeAspect="1" noChangeArrowheads="1"/>
              </p:cNvSpPr>
              <p:nvPr/>
            </p:nvSpPr>
            <p:spPr bwMode="auto">
              <a:xfrm>
                <a:off x="4780500" y="4404800"/>
                <a:ext cx="1008000" cy="1008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buFont typeface="Wingdings" panose="05000000000000000000" pitchFamily="2" charset="2"/>
                  <a:buChar char="u"/>
                  <a:defRPr/>
                </a:pPr>
                <a:endParaRPr lang="fr-FR" altLang="zh-CN" sz="3200" b="1" i="0" dirty="0">
                  <a:solidFill>
                    <a:schemeClr val="bg1"/>
                  </a:solidFill>
                  <a:latin typeface="微软雅黑" panose="020B0503020204020204" charset="-122"/>
                  <a:ea typeface="微软雅黑" panose="020B0503020204020204" charset="-122"/>
                </a:endParaRPr>
              </a:p>
            </p:txBody>
          </p:sp>
          <p:sp>
            <p:nvSpPr>
              <p:cNvPr id="146" name="椭圆 145"/>
              <p:cNvSpPr/>
              <p:nvPr/>
            </p:nvSpPr>
            <p:spPr>
              <a:xfrm rot="19388639">
                <a:off x="4776637" y="4463533"/>
                <a:ext cx="683605" cy="466696"/>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3200" i="0" dirty="0">
                  <a:solidFill>
                    <a:srgbClr val="FFFFFF"/>
                  </a:solidFill>
                  <a:ea typeface="微软雅黑" panose="020B0503020204020204" charset="-122"/>
                </a:endParaRPr>
              </a:p>
            </p:txBody>
          </p:sp>
          <p:sp>
            <p:nvSpPr>
              <p:cNvPr id="147" name="椭圆 146"/>
              <p:cNvSpPr>
                <a:spLocks noChangeAspect="1"/>
              </p:cNvSpPr>
              <p:nvPr/>
            </p:nvSpPr>
            <p:spPr>
              <a:xfrm>
                <a:off x="4888500" y="4512800"/>
                <a:ext cx="792000" cy="792000"/>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3200" i="0" dirty="0"/>
              </a:p>
            </p:txBody>
          </p:sp>
        </p:grpSp>
        <p:sp>
          <p:nvSpPr>
            <p:cNvPr id="144" name="TextBox 147"/>
            <p:cNvSpPr txBox="1">
              <a:spLocks noChangeArrowheads="1"/>
            </p:cNvSpPr>
            <p:nvPr/>
          </p:nvSpPr>
          <p:spPr bwMode="auto">
            <a:xfrm>
              <a:off x="2522797" y="3588056"/>
              <a:ext cx="1062038" cy="460058"/>
            </a:xfrm>
            <a:prstGeom prst="rect">
              <a:avLst/>
            </a:prstGeom>
            <a:noFill/>
            <a:ln w="9525">
              <a:noFill/>
              <a:miter lim="800000"/>
            </a:ln>
          </p:spPr>
          <p:txBody>
            <a:bodyPr>
              <a:spAutoFit/>
            </a:bodyPr>
            <a:p>
              <a:pPr algn="ctr" defTabSz="912495" eaLnBrk="0" fontAlgn="ctr" hangingPunct="0">
                <a:buClr>
                  <a:srgbClr val="FF0000"/>
                </a:buClr>
                <a:buSzPct val="70000"/>
              </a:pPr>
              <a:r>
                <a:rPr lang="zh-CN" altLang="en-US" sz="3200" i="0" dirty="0" smtClean="0">
                  <a:solidFill>
                    <a:schemeClr val="bg1"/>
                  </a:solidFill>
                  <a:latin typeface="微软雅黑" panose="020B0503020204020204" charset="-122"/>
                  <a:ea typeface="微软雅黑" panose="020B0503020204020204" charset="-122"/>
                </a:rPr>
                <a:t>四招</a:t>
              </a:r>
              <a:endParaRPr lang="zh-CN" altLang="en-US" sz="3200" i="0" dirty="0">
                <a:solidFill>
                  <a:schemeClr val="bg1"/>
                </a:solidFill>
                <a:latin typeface="微软雅黑" panose="020B0503020204020204" charset="-122"/>
                <a:ea typeface="微软雅黑" panose="020B0503020204020204" charset="-122"/>
              </a:endParaRPr>
            </a:p>
          </p:txBody>
        </p:sp>
      </p:grpSp>
      <p:pic>
        <p:nvPicPr>
          <p:cNvPr id="18" name="课中课微《大家一起找末环》.wmv">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667385" y="1583685"/>
            <a:ext cx="4941767" cy="3690945"/>
          </a:xfrm>
          <a:prstGeom prst="rect">
            <a:avLst/>
          </a:prstGeom>
        </p:spPr>
      </p:pic>
      <p:sp>
        <p:nvSpPr>
          <p:cNvPr id="104" name="TextBox 103"/>
          <p:cNvSpPr txBox="1"/>
          <p:nvPr/>
        </p:nvSpPr>
        <p:spPr bwMode="auto">
          <a:xfrm>
            <a:off x="92734" y="1583406"/>
            <a:ext cx="1164507" cy="788035"/>
          </a:xfrm>
          <a:prstGeom prst="rect">
            <a:avLst/>
          </a:prstGeom>
          <a:noFill/>
          <a:scene3d>
            <a:camera prst="orthographicFront"/>
            <a:lightRig rig="threePt" dir="t"/>
          </a:scene3d>
          <a:sp3d/>
        </p:spPr>
        <p:txBody>
          <a:bodyPr wrap="square">
            <a:spAutoFit/>
          </a:bodyPr>
          <a:p>
            <a:pPr algn="ctr" fontAlgn="auto">
              <a:spcBef>
                <a:spcPts val="0"/>
              </a:spcBef>
              <a:spcAft>
                <a:spcPts val="0"/>
              </a:spcAft>
              <a:defRPr/>
            </a:pPr>
            <a:r>
              <a:rPr lang="zh-CN" altLang="en-US" sz="4265" i="0" dirty="0" smtClean="0">
                <a:solidFill>
                  <a:schemeClr val="bg1"/>
                </a:solidFill>
                <a:effectLst>
                  <a:reflection blurRad="6350" stA="50000" endA="300" endPos="50000" dist="60007" dir="5400000" sy="-100000" algn="bl" rotWithShape="0"/>
                </a:effectLst>
                <a:latin typeface="微软雅黑" panose="020B0503020204020204" charset="-122"/>
                <a:ea typeface="微软雅黑" panose="020B0503020204020204" charset="-122"/>
              </a:rPr>
              <a:t>学</a:t>
            </a:r>
            <a:endParaRPr lang="zh-CN" altLang="en-US" sz="4265" i="0" dirty="0">
              <a:solidFill>
                <a:schemeClr val="bg1"/>
              </a:solidFill>
              <a:effectLst>
                <a:reflection blurRad="6350" stA="50000" endA="300" endPos="50000" dist="60007" dir="5400000" sy="-100000" algn="bl" rotWithShape="0"/>
              </a:effectLst>
              <a:latin typeface="微软雅黑" panose="020B0503020204020204" charset="-122"/>
              <a:ea typeface="微软雅黑" panose="020B0503020204020204" charset="-122"/>
            </a:endParaRPr>
          </a:p>
        </p:txBody>
      </p:sp>
      <p:sp>
        <p:nvSpPr>
          <p:cNvPr id="47126" name="Text Box 22"/>
          <p:cNvSpPr txBox="1"/>
          <p:nvPr/>
        </p:nvSpPr>
        <p:spPr>
          <a:xfrm>
            <a:off x="9067800" y="1450023"/>
            <a:ext cx="2592388" cy="640080"/>
          </a:xfrm>
          <a:prstGeom prst="rect">
            <a:avLst/>
          </a:prstGeom>
          <a:noFill/>
          <a:ln w="9525">
            <a:noFill/>
          </a:ln>
        </p:spPr>
        <p:txBody>
          <a:bodyPr>
            <a:spAutoFit/>
          </a:bodyPr>
          <a:p>
            <a:pPr lvl="0" eaLnBrk="1" hangingPunct="1">
              <a:spcBef>
                <a:spcPct val="50000"/>
              </a:spcBef>
            </a:pPr>
            <a:r>
              <a:rPr lang="zh-CN" altLang="en-US" sz="3600" b="1" dirty="0">
                <a:solidFill>
                  <a:srgbClr val="CC0000"/>
                </a:solidFill>
                <a:latin typeface="楷体" panose="02010609060101010101" pitchFamily="49" charset="-122"/>
                <a:ea typeface="楷体" panose="02010609060101010101" pitchFamily="49" charset="-122"/>
              </a:rPr>
              <a:t>难点突破</a:t>
            </a:r>
            <a:endParaRPr lang="zh-CN" altLang="en-US" sz="3600" b="1" dirty="0">
              <a:solidFill>
                <a:srgbClr val="CC0000"/>
              </a:solidFill>
              <a:latin typeface="楷体" panose="02010609060101010101" pitchFamily="49" charset="-122"/>
              <a:ea typeface="楷体" panose="02010609060101010101" pitchFamily="49" charset="-122"/>
            </a:endParaRPr>
          </a:p>
        </p:txBody>
      </p:sp>
      <p:sp>
        <p:nvSpPr>
          <p:cNvPr id="2" name="文本框 1"/>
          <p:cNvSpPr txBox="1"/>
          <p:nvPr/>
        </p:nvSpPr>
        <p:spPr>
          <a:xfrm>
            <a:off x="8682355" y="760095"/>
            <a:ext cx="2260600" cy="613410"/>
          </a:xfrm>
          <a:prstGeom prst="rect">
            <a:avLst/>
          </a:prstGeom>
          <a:noFill/>
        </p:spPr>
        <p:txBody>
          <a:bodyPr wrap="none" rtlCol="0">
            <a:spAutoFit/>
          </a:bodyPr>
          <a:p>
            <a:pPr algn="l"/>
            <a:r>
              <a:rPr lang="zh-CN" altLang="en-US" sz="3200" b="1" dirty="0">
                <a:latin typeface="+mj-lt"/>
                <a:ea typeface="微软雅黑" panose="020B0503020204020204" charset="-122"/>
                <a:sym typeface="+mn-ea"/>
              </a:rPr>
              <a:t>（</a:t>
            </a:r>
            <a:r>
              <a:rPr lang="en-US" altLang="zh-CN" sz="3200" b="1" dirty="0">
                <a:latin typeface="+mj-lt"/>
                <a:ea typeface="微软雅黑" panose="020B0503020204020204" charset="-122"/>
                <a:sym typeface="+mn-ea"/>
              </a:rPr>
              <a:t>10</a:t>
            </a:r>
            <a:r>
              <a:rPr lang="zh-CN" altLang="en-US" sz="3200" b="1" dirty="0">
                <a:latin typeface="+mj-lt"/>
                <a:ea typeface="微软雅黑" panose="020B0503020204020204" charset="-122"/>
                <a:sym typeface="+mn-ea"/>
              </a:rPr>
              <a:t>分钟</a:t>
            </a:r>
            <a:r>
              <a:rPr lang="zh-CN" altLang="en-US" sz="3200" b="1" dirty="0" smtClean="0">
                <a:latin typeface="+mj-lt"/>
                <a:ea typeface="微软雅黑" panose="020B0503020204020204" charset="-122"/>
                <a:sym typeface="+mn-ea"/>
              </a:rPr>
              <a:t>）</a:t>
            </a:r>
            <a:endParaRPr lang="en-US" altLang="zh-CN" sz="3200" b="1" dirty="0">
              <a:latin typeface="+mj-lt"/>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84334" fill="hold"/>
                                        <p:tgtEl>
                                          <p:spTgt spid="18"/>
                                        </p:tgtEl>
                                      </p:cBhvr>
                                    </p:cmd>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wipe(left)">
                                      <p:cBhvr>
                                        <p:cTn id="41" dur="500"/>
                                        <p:tgtEl>
                                          <p:spTgt spid="149"/>
                                        </p:tgtEl>
                                      </p:cBhvr>
                                    </p:animEffect>
                                  </p:childTnLst>
                                </p:cTn>
                              </p:par>
                            </p:childTnLst>
                          </p:cTn>
                        </p:par>
                        <p:par>
                          <p:cTn id="42" fill="hold">
                            <p:stCondLst>
                              <p:cond delay="500"/>
                            </p:stCondLst>
                            <p:childTnLst>
                              <p:par>
                                <p:cTn id="43" presetID="6" presetClass="entr" presetSubtype="32" fill="hold" nodeType="afterEffect">
                                  <p:stCondLst>
                                    <p:cond delay="0"/>
                                  </p:stCondLst>
                                  <p:childTnLst>
                                    <p:set>
                                      <p:cBhvr>
                                        <p:cTn id="44" dur="1" fill="hold">
                                          <p:stCondLst>
                                            <p:cond delay="0"/>
                                          </p:stCondLst>
                                        </p:cTn>
                                        <p:tgtEl>
                                          <p:spTgt spid="136"/>
                                        </p:tgtEl>
                                        <p:attrNameLst>
                                          <p:attrName>style.visibility</p:attrName>
                                        </p:attrNameLst>
                                      </p:cBhvr>
                                      <p:to>
                                        <p:strVal val="visible"/>
                                      </p:to>
                                    </p:set>
                                    <p:animEffect transition="in" filter="circle(out)">
                                      <p:cBhvr>
                                        <p:cTn id="45" dur="500"/>
                                        <p:tgtEl>
                                          <p:spTgt spid="136"/>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32"/>
                                        </p:tgtEl>
                                        <p:attrNameLst>
                                          <p:attrName>style.visibility</p:attrName>
                                        </p:attrNameLst>
                                      </p:cBhvr>
                                      <p:to>
                                        <p:strVal val="visible"/>
                                      </p:to>
                                    </p:set>
                                    <p:animEffect transition="in" filter="wipe(left)">
                                      <p:cBhvr>
                                        <p:cTn id="49" dur="100"/>
                                        <p:tgtEl>
                                          <p:spTgt spid="132"/>
                                        </p:tgtEl>
                                      </p:cBhvr>
                                    </p:animEffect>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0"/>
                                          </p:stCondLst>
                                        </p:cTn>
                                        <p:tgtEl>
                                          <p:spTgt spid="1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wipe(left)">
                                      <p:cBhvr>
                                        <p:cTn id="57" dur="500"/>
                                        <p:tgtEl>
                                          <p:spTgt spid="1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30"/>
                                        </p:tgtEl>
                                        <p:attrNameLst>
                                          <p:attrName>style.visibility</p:attrName>
                                        </p:attrNameLst>
                                      </p:cBhvr>
                                      <p:to>
                                        <p:strVal val="visible"/>
                                      </p:to>
                                    </p:set>
                                    <p:animEffect transition="in" filter="wipe(left)">
                                      <p:cBhvr>
                                        <p:cTn id="60" dur="500"/>
                                        <p:tgtEl>
                                          <p:spTgt spid="13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wipe(left)">
                                      <p:cBhvr>
                                        <p:cTn id="64" dur="100"/>
                                        <p:tgtEl>
                                          <p:spTgt spid="131"/>
                                        </p:tgtEl>
                                      </p:cBhvr>
                                    </p:animEffect>
                                  </p:childTnLst>
                                </p:cTn>
                              </p:par>
                            </p:childTnLst>
                          </p:cTn>
                        </p:par>
                        <p:par>
                          <p:cTn id="65" fill="hold">
                            <p:stCondLst>
                              <p:cond delay="1000"/>
                            </p:stCondLst>
                            <p:childTnLst>
                              <p:par>
                                <p:cTn id="66" presetID="1" presetClass="entr" presetSubtype="0" fill="hold" grpId="0" nodeType="afterEffect">
                                  <p:stCondLst>
                                    <p:cond delay="0"/>
                                  </p:stCondLst>
                                  <p:childTnLst>
                                    <p:set>
                                      <p:cBhvr>
                                        <p:cTn id="67" dur="1" fill="hold">
                                          <p:stCondLst>
                                            <p:cond delay="0"/>
                                          </p:stCondLst>
                                        </p:cTn>
                                        <p:tgtEl>
                                          <p:spTgt spid="13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wipe(left)">
                                      <p:cBhvr>
                                        <p:cTn id="72" dur="500"/>
                                        <p:tgtEl>
                                          <p:spTgt spid="12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28"/>
                                        </p:tgtEl>
                                        <p:attrNameLst>
                                          <p:attrName>style.visibility</p:attrName>
                                        </p:attrNameLst>
                                      </p:cBhvr>
                                      <p:to>
                                        <p:strVal val="visible"/>
                                      </p:to>
                                    </p:set>
                                    <p:animEffect transition="in" filter="wipe(left)">
                                      <p:cBhvr>
                                        <p:cTn id="75" dur="500"/>
                                        <p:tgtEl>
                                          <p:spTgt spid="128"/>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left)">
                                      <p:cBhvr>
                                        <p:cTn id="79" dur="100"/>
                                        <p:tgtEl>
                                          <p:spTgt spid="121"/>
                                        </p:tgtEl>
                                      </p:cBhvr>
                                    </p:animEffect>
                                  </p:childTnLst>
                                </p:cTn>
                              </p:par>
                            </p:childTnLst>
                          </p:cTn>
                        </p:par>
                        <p:par>
                          <p:cTn id="80" fill="hold">
                            <p:stCondLst>
                              <p:cond delay="1000"/>
                            </p:stCondLst>
                            <p:childTnLst>
                              <p:par>
                                <p:cTn id="81" presetID="1" presetClass="entr" presetSubtype="0" fill="hold" grpId="0" nodeType="afterEffect">
                                  <p:stCondLst>
                                    <p:cond delay="0"/>
                                  </p:stCondLst>
                                  <p:childTnLst>
                                    <p:set>
                                      <p:cBhvr>
                                        <p:cTn id="82" dur="1" fill="hold">
                                          <p:stCondLst>
                                            <p:cond delay="0"/>
                                          </p:stCondLst>
                                        </p:cTn>
                                        <p:tgtEl>
                                          <p:spTgt spid="1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2"/>
                                        </p:tgtEl>
                                        <p:attrNameLst>
                                          <p:attrName>style.visibility</p:attrName>
                                        </p:attrNameLst>
                                      </p:cBhvr>
                                      <p:to>
                                        <p:strVal val="visible"/>
                                      </p:to>
                                    </p:set>
                                    <p:animEffect transition="in" filter="wipe(left)">
                                      <p:cBhvr>
                                        <p:cTn id="87" dur="500"/>
                                        <p:tgtEl>
                                          <p:spTgt spid="12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26"/>
                                        </p:tgtEl>
                                        <p:attrNameLst>
                                          <p:attrName>style.visibility</p:attrName>
                                        </p:attrNameLst>
                                      </p:cBhvr>
                                      <p:to>
                                        <p:strVal val="visible"/>
                                      </p:to>
                                    </p:set>
                                    <p:animEffect transition="in" filter="wipe(left)">
                                      <p:cBhvr>
                                        <p:cTn id="90" dur="500"/>
                                        <p:tgtEl>
                                          <p:spTgt spid="126"/>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52"/>
                                        </p:tgtEl>
                                        <p:attrNameLst>
                                          <p:attrName>style.visibility</p:attrName>
                                        </p:attrNameLst>
                                      </p:cBhvr>
                                      <p:to>
                                        <p:strVal val="visible"/>
                                      </p:to>
                                    </p:set>
                                    <p:animEffect transition="in" filter="wipe(left)">
                                      <p:cBhvr>
                                        <p:cTn id="94" dur="100"/>
                                        <p:tgtEl>
                                          <p:spTgt spid="152"/>
                                        </p:tgtEl>
                                      </p:cBhvr>
                                    </p:animEffect>
                                  </p:childTnLst>
                                </p:cTn>
                              </p:par>
                            </p:childTnLst>
                          </p:cTn>
                        </p:par>
                        <p:par>
                          <p:cTn id="95" fill="hold">
                            <p:stCondLst>
                              <p:cond delay="1000"/>
                            </p:stCondLst>
                            <p:childTnLst>
                              <p:par>
                                <p:cTn id="96" presetID="1" presetClass="entr" presetSubtype="0" fill="hold" grpId="0" nodeType="afterEffect">
                                  <p:stCondLst>
                                    <p:cond delay="0"/>
                                  </p:stCondLst>
                                  <p:childTnLst>
                                    <p:set>
                                      <p:cBhvr>
                                        <p:cTn id="97" dur="1" fill="hold">
                                          <p:stCondLst>
                                            <p:cond delay="0"/>
                                          </p:stCondLst>
                                        </p:cTn>
                                        <p:tgtEl>
                                          <p:spTgt spid="15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50"/>
                                        </p:tgtEl>
                                        <p:attrNameLst>
                                          <p:attrName>style.visibility</p:attrName>
                                        </p:attrNameLst>
                                      </p:cBhvr>
                                      <p:to>
                                        <p:strVal val="visible"/>
                                      </p:to>
                                    </p:set>
                                    <p:animEffect transition="in" filter="wipe(left)">
                                      <p:cBhvr>
                                        <p:cTn id="102" dur="500"/>
                                        <p:tgtEl>
                                          <p:spTgt spid="150"/>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51"/>
                                        </p:tgtEl>
                                        <p:attrNameLst>
                                          <p:attrName>style.visibility</p:attrName>
                                        </p:attrNameLst>
                                      </p:cBhvr>
                                      <p:to>
                                        <p:strVal val="visible"/>
                                      </p:to>
                                    </p:set>
                                    <p:animEffect transition="in" filter="wipe(left)">
                                      <p:cBhvr>
                                        <p:cTn id="105" dur="500"/>
                                        <p:tgtEl>
                                          <p:spTgt spid="151"/>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7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0" repeatCount="indefinite" fill="hold" display="0">
                  <p:stCondLst>
                    <p:cond delay="indefinite"/>
                  </p:stCondLst>
                </p:cTn>
                <p:tgtEl>
                  <p:spTgt spid="18"/>
                </p:tgtEl>
              </p:cMediaNode>
            </p:video>
          </p:childTnLst>
        </p:cTn>
      </p:par>
    </p:tnLst>
    <p:bldLst>
      <p:bldP spid="6" grpId="0" bldLvl="0" animBg="1"/>
      <p:bldP spid="121" grpId="0" bldLvl="0" animBg="1"/>
      <p:bldP spid="122" grpId="0" bldLvl="0" animBg="1"/>
      <p:bldP spid="126" grpId="0"/>
      <p:bldP spid="127" grpId="0" bldLvl="0" animBg="1"/>
      <p:bldP spid="128" grpId="0"/>
      <p:bldP spid="129" grpId="0" bldLvl="0" animBg="1"/>
      <p:bldP spid="130" grpId="0"/>
      <p:bldP spid="131" grpId="0" bldLvl="0" animBg="1"/>
      <p:bldP spid="132" grpId="0" bldLvl="0" animBg="1"/>
      <p:bldP spid="133" grpId="0" bldLvl="0" animBg="1"/>
      <p:bldP spid="134" grpId="0" bldLvl="0" animBg="1"/>
      <p:bldP spid="135" grpId="0" bldLvl="0" animBg="1"/>
      <p:bldP spid="149" grpId="0" bldLvl="0" animBg="1"/>
      <p:bldP spid="150" grpId="0" bldLvl="0" animBg="1"/>
      <p:bldP spid="152" grpId="0" bldLvl="0" animBg="1"/>
      <p:bldP spid="151" grpId="0"/>
      <p:bldP spid="153" grpId="0" bldLvl="0" animBg="1"/>
      <p:bldP spid="471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97815" y="55245"/>
            <a:ext cx="10645140" cy="548005"/>
          </a:xfrm>
          <a:prstGeom prst="rect">
            <a:avLst/>
          </a:prstGeom>
          <a:pattFill prst="ltUpDiag">
            <a:fgClr>
              <a:srgbClr val="9FCC3E"/>
            </a:fgClr>
            <a:bgClr>
              <a:srgbClr val="8CB20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latin typeface="+mj-lt"/>
                <a:ea typeface="微软雅黑" panose="020B0503020204020204" charset="-122"/>
              </a:rPr>
              <a:t>展开探究、讲授新课 </a:t>
            </a:r>
            <a:r>
              <a:rPr lang="en-US" altLang="zh-CN" sz="3200" b="1" dirty="0" smtClean="0">
                <a:latin typeface="+mj-lt"/>
                <a:ea typeface="微软雅黑" panose="020B0503020204020204" charset="-122"/>
              </a:rPr>
              <a:t>----【</a:t>
            </a:r>
            <a:r>
              <a:rPr lang="zh-CN" altLang="en-US" sz="3200" b="1" dirty="0" smtClean="0">
                <a:latin typeface="+mj-lt"/>
                <a:ea typeface="微软雅黑" panose="020B0503020204020204" charset="-122"/>
              </a:rPr>
              <a:t>色环电阻的识读</a:t>
            </a:r>
            <a:r>
              <a:rPr lang="en-US" altLang="zh-CN" sz="3200" b="1" dirty="0" smtClean="0">
                <a:latin typeface="+mj-lt"/>
                <a:ea typeface="微软雅黑" panose="020B0503020204020204" charset="-122"/>
              </a:rPr>
              <a:t>】</a:t>
            </a:r>
            <a:endParaRPr lang="en-US" altLang="zh-CN" sz="3200" b="1" dirty="0">
              <a:latin typeface="+mj-lt"/>
              <a:ea typeface="微软雅黑" panose="020B0503020204020204" charset="-122"/>
            </a:endParaRPr>
          </a:p>
        </p:txBody>
      </p:sp>
      <p:grpSp>
        <p:nvGrpSpPr>
          <p:cNvPr id="45" name="组合 67"/>
          <p:cNvGrpSpPr/>
          <p:nvPr/>
        </p:nvGrpSpPr>
        <p:grpSpPr bwMode="auto">
          <a:xfrm>
            <a:off x="2510790" y="800735"/>
            <a:ext cx="4650740" cy="648970"/>
            <a:chOff x="5071179" y="5120102"/>
            <a:chExt cx="5263927" cy="812650"/>
          </a:xfrm>
          <a:solidFill>
            <a:srgbClr val="0070C0"/>
          </a:solidFill>
        </p:grpSpPr>
        <p:sp>
          <p:nvSpPr>
            <p:cNvPr id="46" name="圆角矩形 45"/>
            <p:cNvSpPr/>
            <p:nvPr/>
          </p:nvSpPr>
          <p:spPr>
            <a:xfrm>
              <a:off x="5072064" y="5143513"/>
              <a:ext cx="4950679" cy="789239"/>
            </a:xfrm>
            <a:prstGeom prst="roundRect">
              <a:avLst/>
            </a:prstGeom>
            <a:grp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2400" b="1">
                <a:solidFill>
                  <a:schemeClr val="bg1"/>
                </a:solidFill>
              </a:endParaRPr>
            </a:p>
          </p:txBody>
        </p:sp>
        <p:sp>
          <p:nvSpPr>
            <p:cNvPr id="7" name="矩形 6"/>
            <p:cNvSpPr>
              <a:spLocks noChangeArrowheads="1"/>
            </p:cNvSpPr>
            <p:nvPr/>
          </p:nvSpPr>
          <p:spPr bwMode="auto">
            <a:xfrm>
              <a:off x="5071179" y="5120102"/>
              <a:ext cx="5263927" cy="648848"/>
            </a:xfrm>
            <a:prstGeom prst="rect">
              <a:avLst/>
            </a:prstGeom>
            <a:noFill/>
            <a:scene3d>
              <a:camera prst="orthographicFront"/>
              <a:lightRig rig="threePt" dir="t"/>
            </a:scene3d>
            <a:sp3d/>
          </p:spPr>
          <p:txBody>
            <a:bodyPr wrap="square">
              <a:spAutoFit/>
            </a:bodyPr>
            <a:p>
              <a:pPr>
                <a:defRPr/>
              </a:pPr>
              <a:r>
                <a:rPr lang="zh-CN" altLang="en-US" sz="2800" b="1" kern="0" dirty="0">
                  <a:solidFill>
                    <a:prstClr val="white"/>
                  </a:solidFill>
                  <a:latin typeface="微软雅黑" panose="020B0503020204020204" charset="-122"/>
                </a:rPr>
                <a:t>任务五：</a:t>
              </a:r>
              <a:r>
                <a:rPr lang="zh-CN" altLang="en-US" sz="2800" b="1" dirty="0">
                  <a:solidFill>
                    <a:schemeClr val="bg1"/>
                  </a:solidFill>
                  <a:sym typeface="+mn-ea"/>
                </a:rPr>
                <a:t>巩固</a:t>
              </a:r>
              <a:r>
                <a:rPr lang="zh-CN" altLang="en-US" sz="2800" b="1" kern="0" dirty="0">
                  <a:solidFill>
                    <a:prstClr val="white"/>
                  </a:solidFill>
                  <a:latin typeface="微软雅黑" panose="020B0503020204020204" charset="-122"/>
                </a:rPr>
                <a:t>练一练</a:t>
              </a:r>
              <a:endParaRPr lang="en-US" altLang="zh-CN" sz="2800" b="1" kern="0" dirty="0">
                <a:ln w="9525" cmpd="sng">
                  <a:solidFill>
                    <a:schemeClr val="accent1"/>
                  </a:solidFill>
                  <a:prstDash val="solid"/>
                </a:ln>
                <a:solidFill>
                  <a:prstClr val="white"/>
                </a:solidFill>
                <a:effectLst>
                  <a:glow rad="38100">
                    <a:schemeClr val="accent1">
                      <a:alpha val="40000"/>
                    </a:schemeClr>
                  </a:glow>
                </a:effectLst>
                <a:latin typeface="微软雅黑" panose="020B0503020204020204" charset="-122"/>
                <a:ea typeface="华文行楷" pitchFamily="2" charset="-122"/>
                <a:sym typeface="+mn-ea"/>
              </a:endParaRPr>
            </a:p>
          </p:txBody>
        </p:sp>
      </p:grpSp>
      <p:grpSp>
        <p:nvGrpSpPr>
          <p:cNvPr id="5" name="组合 4"/>
          <p:cNvGrpSpPr/>
          <p:nvPr/>
        </p:nvGrpSpPr>
        <p:grpSpPr>
          <a:xfrm>
            <a:off x="297815" y="801370"/>
            <a:ext cx="2601595" cy="649148"/>
            <a:chOff x="-3" y="1614816"/>
            <a:chExt cx="2126854" cy="499941"/>
          </a:xfrm>
        </p:grpSpPr>
        <p:sp>
          <p:nvSpPr>
            <p:cNvPr id="8" name="矩形 7"/>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9" name="组合 8"/>
            <p:cNvGrpSpPr/>
            <p:nvPr/>
          </p:nvGrpSpPr>
          <p:grpSpPr>
            <a:xfrm>
              <a:off x="0" y="1614816"/>
              <a:ext cx="442999" cy="440649"/>
              <a:chOff x="-7570" y="1050984"/>
              <a:chExt cx="442999" cy="440649"/>
            </a:xfrm>
          </p:grpSpPr>
          <p:sp>
            <p:nvSpPr>
              <p:cNvPr id="10" name="同侧圆角矩形 9"/>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11" name="组合 10"/>
              <p:cNvGrpSpPr/>
              <p:nvPr/>
            </p:nvGrpSpPr>
            <p:grpSpPr>
              <a:xfrm>
                <a:off x="78928" y="1141623"/>
                <a:ext cx="263485" cy="263485"/>
                <a:chOff x="3275856" y="1272976"/>
                <a:chExt cx="938734" cy="938734"/>
              </a:xfrm>
            </p:grpSpPr>
            <p:sp>
              <p:nvSpPr>
                <p:cNvPr id="12" name="椭圆 11"/>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13" name="椭圆 12"/>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14"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环节四</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graphicFrame>
        <p:nvGraphicFramePr>
          <p:cNvPr id="9416" name="内容占位符 9415"/>
          <p:cNvGraphicFramePr/>
          <p:nvPr>
            <p:ph sz="half" idx="2"/>
          </p:nvPr>
        </p:nvGraphicFramePr>
        <p:xfrm>
          <a:off x="667068" y="1754823"/>
          <a:ext cx="8280400" cy="4541837"/>
        </p:xfrm>
        <a:graphic>
          <a:graphicData uri="http://schemas.openxmlformats.org/drawingml/2006/table">
            <a:tbl>
              <a:tblPr/>
              <a:tblGrid>
                <a:gridCol w="1584325"/>
                <a:gridCol w="2044700"/>
                <a:gridCol w="2417763"/>
                <a:gridCol w="2233612"/>
              </a:tblGrid>
              <a:tr h="492125">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b="1" dirty="0">
                          <a:latin typeface="宋体" panose="02010600030101010101" pitchFamily="2" charset="-122"/>
                        </a:rPr>
                        <a:t>四色环电阻</a:t>
                      </a:r>
                      <a:endParaRPr lang="zh-CN" altLang="en-US" sz="2000" b="1" dirty="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b="1" dirty="0">
                          <a:latin typeface="宋体" panose="02010600030101010101" pitchFamily="2" charset="-122"/>
                        </a:rPr>
                        <a:t>颜   色</a:t>
                      </a:r>
                      <a:endParaRPr lang="zh-CN" altLang="en-US" sz="2000" b="1"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b="1" dirty="0">
                          <a:latin typeface="宋体" panose="02010600030101010101" pitchFamily="2" charset="-122"/>
                        </a:rPr>
                        <a:t>大   小</a:t>
                      </a:r>
                      <a:endParaRPr lang="zh-CN" altLang="en-US" sz="2000" b="1"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b="1" dirty="0">
                          <a:latin typeface="宋体" panose="02010600030101010101" pitchFamily="2" charset="-122"/>
                        </a:rPr>
                        <a:t>误   差（</a:t>
                      </a:r>
                      <a:r>
                        <a:rPr lang="en-US" altLang="zh-CN" sz="2000" b="1" dirty="0">
                          <a:latin typeface="宋体" panose="02010600030101010101" pitchFamily="2" charset="-122"/>
                        </a:rPr>
                        <a:t>%</a:t>
                      </a:r>
                      <a:r>
                        <a:rPr lang="zh-CN" altLang="en-US" sz="2000" b="1" dirty="0">
                          <a:latin typeface="宋体" panose="02010600030101010101" pitchFamily="2" charset="-122"/>
                        </a:rPr>
                        <a:t>）</a:t>
                      </a:r>
                      <a:endParaRPr lang="zh-CN" altLang="en-US" sz="2000" b="1" dirty="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5288">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1</a:t>
                      </a:r>
                      <a:endParaRPr lang="zh-CN" altLang="en-US" sz="200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白棕黄 金</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5287">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2</a:t>
                      </a:r>
                      <a:endParaRPr lang="zh-CN" altLang="en-US" sz="200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棕黑红 银</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5288">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3</a:t>
                      </a:r>
                      <a:endParaRPr lang="zh-CN" altLang="en-US" sz="200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2.7KΩ</a:t>
                      </a:r>
                      <a:endParaRPr lang="zh-CN" altLang="en-US" sz="200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±5</a:t>
                      </a:r>
                      <a:endParaRPr lang="zh-CN" altLang="en-US" sz="200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5287">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4</a:t>
                      </a:r>
                      <a:endParaRPr lang="zh-CN" altLang="en-US" sz="200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5.6KΩ</a:t>
                      </a:r>
                      <a:endParaRPr lang="zh-CN" altLang="en-US" sz="200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±10</a:t>
                      </a:r>
                      <a:endParaRPr lang="zh-CN" altLang="en-US" sz="200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5288">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5</a:t>
                      </a:r>
                      <a:endParaRPr lang="zh-CN" altLang="en-US" sz="200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蓝橙紫　黑</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5287">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b="1" dirty="0">
                          <a:latin typeface="宋体" panose="02010600030101010101" pitchFamily="2" charset="-122"/>
                        </a:rPr>
                        <a:t>五色环电阻</a:t>
                      </a:r>
                      <a:endParaRPr lang="zh-CN" altLang="en-US" sz="2000" b="1" dirty="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b="1" dirty="0">
                          <a:latin typeface="宋体" panose="02010600030101010101" pitchFamily="2" charset="-122"/>
                        </a:rPr>
                        <a:t>颜色</a:t>
                      </a:r>
                      <a:endParaRPr lang="zh-CN" altLang="en-US" sz="2000" b="1"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b="1" dirty="0">
                          <a:latin typeface="宋体" panose="02010600030101010101" pitchFamily="2" charset="-122"/>
                        </a:rPr>
                        <a:t>大小</a:t>
                      </a:r>
                      <a:endParaRPr lang="zh-CN" altLang="en-US" sz="2000" b="1"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b="1" dirty="0">
                          <a:latin typeface="宋体" panose="02010600030101010101" pitchFamily="2" charset="-122"/>
                        </a:rPr>
                        <a:t>误差（</a:t>
                      </a:r>
                      <a:r>
                        <a:rPr lang="en-US" altLang="zh-CN" sz="2000" b="1" dirty="0">
                          <a:latin typeface="宋体" panose="02010600030101010101" pitchFamily="2" charset="-122"/>
                        </a:rPr>
                        <a:t>%</a:t>
                      </a:r>
                      <a:r>
                        <a:rPr lang="zh-CN" altLang="en-US" sz="2000" b="1" dirty="0">
                          <a:latin typeface="宋体" panose="02010600030101010101" pitchFamily="2" charset="-122"/>
                        </a:rPr>
                        <a:t>）</a:t>
                      </a:r>
                      <a:endParaRPr lang="zh-CN" altLang="en-US" sz="2000" b="1" dirty="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5288">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9</a:t>
                      </a:r>
                      <a:endParaRPr lang="zh-CN" altLang="en-US" sz="200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2.7KΩ</a:t>
                      </a:r>
                      <a:endParaRPr lang="zh-CN" altLang="en-US" sz="200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±1</a:t>
                      </a:r>
                      <a:endParaRPr lang="zh-CN" altLang="en-US" sz="200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492125">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10</a:t>
                      </a:r>
                      <a:endParaRPr lang="zh-CN" altLang="en-US" sz="200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棕黑黑红  银</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5287">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11</a:t>
                      </a:r>
                      <a:endParaRPr lang="zh-CN" altLang="en-US" sz="200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r>
              <a:tr h="395288">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en-US" altLang="zh-CN" sz="2000">
                          <a:latin typeface="宋体" panose="02010600030101010101" pitchFamily="2" charset="-122"/>
                        </a:rPr>
                        <a:t>12</a:t>
                      </a:r>
                      <a:endParaRPr lang="zh-CN" altLang="en-US" sz="2000"/>
                    </a:p>
                  </a:txBody>
                  <a:tcPr anchor="ctr">
                    <a:lnL w="3810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buFont typeface="Wingdings" panose="05000000000000000000" pitchFamily="2" charset="2"/>
                        <a:defRPr sz="1800" kern="1200"/>
                      </a:lvl5pPr>
                    </a:lstStyle>
                    <a:p>
                      <a:pPr marL="0" lvl="0" indent="0" algn="ctr" eaLnBrk="0" fontAlgn="ctr" hangingPunct="0">
                        <a:spcBef>
                          <a:spcPct val="0"/>
                        </a:spcBef>
                        <a:buNone/>
                      </a:pPr>
                      <a:r>
                        <a:rPr lang="zh-CN" altLang="en-US" sz="2000" dirty="0">
                          <a:latin typeface="宋体" panose="02010600030101010101" pitchFamily="2" charset="-122"/>
                        </a:rPr>
                        <a:t>　</a:t>
                      </a:r>
                      <a:endParaRPr lang="zh-CN" altLang="en-US" sz="2000" dirty="0"/>
                    </a:p>
                  </a:txBody>
                  <a:tcPr anchor="ctr">
                    <a:lnL w="1905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9263380" y="1318895"/>
            <a:ext cx="2532380" cy="1920240"/>
          </a:xfrm>
          <a:prstGeom prst="rect">
            <a:avLst/>
          </a:prstGeom>
          <a:noFill/>
        </p:spPr>
        <p:txBody>
          <a:bodyPr wrap="square" rtlCol="0" anchor="t">
            <a:spAutoFit/>
          </a:bodyPr>
          <a:p>
            <a:r>
              <a:rPr lang="en-US" altLang="zh-CN" dirty="0">
                <a:solidFill>
                  <a:srgbClr val="000000"/>
                </a:solidFill>
                <a:sym typeface="+mn-ea"/>
              </a:rPr>
              <a:t>      </a:t>
            </a:r>
            <a:r>
              <a:rPr lang="zh-CN" altLang="en-US" sz="2400" dirty="0">
                <a:solidFill>
                  <a:srgbClr val="000000"/>
                </a:solidFill>
                <a:sym typeface="+mn-ea"/>
              </a:rPr>
              <a:t>以小组为单位让学生完成表格判读其标称阻值和允许误差和色环颜色。</a:t>
            </a:r>
            <a:endParaRPr lang="zh-CN" altLang="en-US" sz="2400"/>
          </a:p>
        </p:txBody>
      </p:sp>
      <p:sp>
        <p:nvSpPr>
          <p:cNvPr id="3" name="文本框 2"/>
          <p:cNvSpPr txBox="1"/>
          <p:nvPr/>
        </p:nvSpPr>
        <p:spPr>
          <a:xfrm>
            <a:off x="9263380" y="3276600"/>
            <a:ext cx="2817495" cy="3078480"/>
          </a:xfrm>
          <a:prstGeom prst="rect">
            <a:avLst/>
          </a:prstGeom>
          <a:noFill/>
        </p:spPr>
        <p:txBody>
          <a:bodyPr wrap="square" rtlCol="0" anchor="t">
            <a:spAutoFit/>
          </a:bodyPr>
          <a:p>
            <a:r>
              <a:rPr lang="en-US" altLang="zh-CN" b="1" dirty="0">
                <a:solidFill>
                  <a:srgbClr val="BA8706"/>
                </a:solidFill>
                <a:latin typeface="宋体" panose="02010600030101010101" pitchFamily="2" charset="-122"/>
                <a:ea typeface="宋体" panose="02010600030101010101" pitchFamily="2" charset="-122"/>
                <a:sym typeface="+mn-ea"/>
              </a:rPr>
              <a:t>     </a:t>
            </a:r>
            <a:r>
              <a:rPr lang="zh-CN" altLang="en-US" sz="2800" b="1" dirty="0">
                <a:solidFill>
                  <a:srgbClr val="FF0000"/>
                </a:solidFill>
                <a:latin typeface="宋体" panose="02010600030101010101" pitchFamily="2" charset="-122"/>
                <a:ea typeface="宋体" panose="02010600030101010101" pitchFamily="2" charset="-122"/>
                <a:sym typeface="+mn-ea"/>
              </a:rPr>
              <a:t>通过本次练习让学生熟悉色环电阻的识读方法，及时巩固所学知识，以达到帮助其理解、记忆的目的</a:t>
            </a:r>
            <a:r>
              <a:rPr lang="zh-CN" altLang="en-US" sz="2800" b="1" dirty="0">
                <a:solidFill>
                  <a:srgbClr val="BA8706"/>
                </a:solidFill>
                <a:latin typeface="宋体" panose="02010600030101010101" pitchFamily="2" charset="-122"/>
                <a:ea typeface="宋体" panose="02010600030101010101" pitchFamily="2" charset="-122"/>
                <a:sym typeface="+mn-ea"/>
              </a:rPr>
              <a:t>。</a:t>
            </a:r>
            <a:endParaRPr lang="zh-CN" altLang="en-US" sz="2800"/>
          </a:p>
        </p:txBody>
      </p:sp>
      <p:sp>
        <p:nvSpPr>
          <p:cNvPr id="4" name="文本框 3"/>
          <p:cNvSpPr txBox="1"/>
          <p:nvPr/>
        </p:nvSpPr>
        <p:spPr>
          <a:xfrm>
            <a:off x="7519035" y="753110"/>
            <a:ext cx="2260600" cy="613410"/>
          </a:xfrm>
          <a:prstGeom prst="rect">
            <a:avLst/>
          </a:prstGeom>
          <a:noFill/>
        </p:spPr>
        <p:txBody>
          <a:bodyPr wrap="none" rtlCol="0">
            <a:spAutoFit/>
          </a:bodyPr>
          <a:p>
            <a:pPr algn="l"/>
            <a:r>
              <a:rPr lang="zh-CN" altLang="en-US" sz="3200" b="1" dirty="0">
                <a:latin typeface="+mj-lt"/>
                <a:ea typeface="微软雅黑" panose="020B0503020204020204" charset="-122"/>
                <a:sym typeface="+mn-ea"/>
              </a:rPr>
              <a:t>（</a:t>
            </a:r>
            <a:r>
              <a:rPr lang="en-US" altLang="zh-CN" sz="3200" b="1" dirty="0">
                <a:latin typeface="+mj-lt"/>
                <a:ea typeface="微软雅黑" panose="020B0503020204020204" charset="-122"/>
                <a:sym typeface="+mn-ea"/>
              </a:rPr>
              <a:t>10</a:t>
            </a:r>
            <a:r>
              <a:rPr lang="zh-CN" altLang="en-US" sz="3200" b="1" dirty="0">
                <a:latin typeface="+mj-lt"/>
                <a:ea typeface="微软雅黑" panose="020B0503020204020204" charset="-122"/>
                <a:sym typeface="+mn-ea"/>
              </a:rPr>
              <a:t>分钟</a:t>
            </a:r>
            <a:r>
              <a:rPr lang="zh-CN" altLang="en-US" sz="3200" b="1" dirty="0" smtClean="0">
                <a:latin typeface="+mj-lt"/>
                <a:ea typeface="微软雅黑" panose="020B0503020204020204" charset="-122"/>
                <a:sym typeface="+mn-ea"/>
              </a:rPr>
              <a:t>）</a:t>
            </a:r>
            <a:endParaRPr lang="en-US" altLang="zh-CN" sz="3200" b="1" dirty="0">
              <a:latin typeface="+mj-lt"/>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416"/>
                                        </p:tgtEl>
                                        <p:attrNameLst>
                                          <p:attrName>style.visibility</p:attrName>
                                        </p:attrNameLst>
                                      </p:cBhvr>
                                      <p:to>
                                        <p:strVal val="visible"/>
                                      </p:to>
                                    </p:set>
                                    <p:anim calcmode="lin" valueType="num">
                                      <p:cBhvr additive="base">
                                        <p:cTn id="26" dur="500" fill="hold"/>
                                        <p:tgtEl>
                                          <p:spTgt spid="9416"/>
                                        </p:tgtEl>
                                        <p:attrNameLst>
                                          <p:attrName>ppt_x</p:attrName>
                                        </p:attrNameLst>
                                      </p:cBhvr>
                                      <p:tavLst>
                                        <p:tav tm="0">
                                          <p:val>
                                            <p:strVal val="#ppt_x"/>
                                          </p:val>
                                        </p:tav>
                                        <p:tav tm="100000">
                                          <p:val>
                                            <p:strVal val="#ppt_x"/>
                                          </p:val>
                                        </p:tav>
                                      </p:tavLst>
                                    </p:anim>
                                    <p:anim calcmode="lin" valueType="num">
                                      <p:cBhvr additive="base">
                                        <p:cTn id="27" dur="500" fill="hold"/>
                                        <p:tgtEl>
                                          <p:spTgt spid="94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97815" y="55245"/>
            <a:ext cx="10645140" cy="548005"/>
          </a:xfrm>
          <a:prstGeom prst="rect">
            <a:avLst/>
          </a:prstGeom>
          <a:pattFill prst="ltUpDiag">
            <a:fgClr>
              <a:srgbClr val="9FCC3E"/>
            </a:fgClr>
            <a:bgClr>
              <a:srgbClr val="8CB20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latin typeface="+mj-lt"/>
                <a:ea typeface="微软雅黑" panose="020B0503020204020204" charset="-122"/>
              </a:rPr>
              <a:t>展开探究、讲授新课 </a:t>
            </a:r>
            <a:r>
              <a:rPr lang="en-US" altLang="zh-CN" sz="3200" b="1" dirty="0" smtClean="0">
                <a:latin typeface="+mj-lt"/>
                <a:ea typeface="微软雅黑" panose="020B0503020204020204" charset="-122"/>
              </a:rPr>
              <a:t>----【</a:t>
            </a:r>
            <a:r>
              <a:rPr lang="zh-CN" altLang="en-US" sz="3200" b="1" dirty="0" smtClean="0">
                <a:latin typeface="+mj-lt"/>
                <a:ea typeface="微软雅黑" panose="020B0503020204020204" charset="-122"/>
              </a:rPr>
              <a:t>色环电阻的识读</a:t>
            </a:r>
            <a:r>
              <a:rPr lang="en-US" altLang="zh-CN" sz="3200" b="1" dirty="0" smtClean="0">
                <a:latin typeface="+mj-lt"/>
                <a:ea typeface="微软雅黑" panose="020B0503020204020204" charset="-122"/>
              </a:rPr>
              <a:t>】</a:t>
            </a:r>
            <a:endParaRPr lang="en-US" altLang="zh-CN" sz="3200" b="1" dirty="0">
              <a:latin typeface="+mj-lt"/>
              <a:ea typeface="微软雅黑" panose="020B0503020204020204" charset="-122"/>
            </a:endParaRPr>
          </a:p>
        </p:txBody>
      </p:sp>
      <p:grpSp>
        <p:nvGrpSpPr>
          <p:cNvPr id="45" name="组合 67"/>
          <p:cNvGrpSpPr/>
          <p:nvPr/>
        </p:nvGrpSpPr>
        <p:grpSpPr bwMode="auto">
          <a:xfrm>
            <a:off x="2510790" y="800735"/>
            <a:ext cx="6104255" cy="648970"/>
            <a:chOff x="5071179" y="5120102"/>
            <a:chExt cx="5263927" cy="812650"/>
          </a:xfrm>
          <a:solidFill>
            <a:srgbClr val="0070C0"/>
          </a:solidFill>
        </p:grpSpPr>
        <p:sp>
          <p:nvSpPr>
            <p:cNvPr id="46" name="圆角矩形 45"/>
            <p:cNvSpPr/>
            <p:nvPr/>
          </p:nvSpPr>
          <p:spPr>
            <a:xfrm>
              <a:off x="5072064" y="5143513"/>
              <a:ext cx="4950679" cy="789239"/>
            </a:xfrm>
            <a:prstGeom prst="roundRect">
              <a:avLst/>
            </a:prstGeom>
            <a:grp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p>
              <a:pP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2400" b="1">
                <a:solidFill>
                  <a:schemeClr val="bg1"/>
                </a:solidFill>
              </a:endParaRPr>
            </a:p>
          </p:txBody>
        </p:sp>
        <p:sp>
          <p:nvSpPr>
            <p:cNvPr id="7" name="矩形 6"/>
            <p:cNvSpPr>
              <a:spLocks noChangeArrowheads="1"/>
            </p:cNvSpPr>
            <p:nvPr/>
          </p:nvSpPr>
          <p:spPr bwMode="auto">
            <a:xfrm>
              <a:off x="5071179" y="5120102"/>
              <a:ext cx="5263927" cy="648848"/>
            </a:xfrm>
            <a:prstGeom prst="rect">
              <a:avLst/>
            </a:prstGeom>
            <a:noFill/>
            <a:scene3d>
              <a:camera prst="orthographicFront"/>
              <a:lightRig rig="threePt" dir="t"/>
            </a:scene3d>
            <a:sp3d/>
          </p:spPr>
          <p:txBody>
            <a:bodyPr wrap="square">
              <a:spAutoFit/>
            </a:bodyPr>
            <a:p>
              <a:pPr>
                <a:defRPr/>
              </a:pPr>
              <a:r>
                <a:rPr lang="zh-CN" altLang="en-US" sz="2800" b="1" kern="0" dirty="0">
                  <a:solidFill>
                    <a:prstClr val="white"/>
                  </a:solidFill>
                  <a:latin typeface="微软雅黑" panose="020B0503020204020204" charset="-122"/>
                </a:rPr>
                <a:t>任务五：</a:t>
              </a:r>
              <a:r>
                <a:rPr lang="zh-CN" altLang="en-US" sz="2800" b="1" dirty="0">
                  <a:solidFill>
                    <a:schemeClr val="bg1"/>
                  </a:solidFill>
                  <a:sym typeface="+mn-ea"/>
                </a:rPr>
                <a:t>巩固</a:t>
              </a:r>
              <a:r>
                <a:rPr lang="zh-CN" altLang="en-US" sz="2800" b="1" kern="0" dirty="0">
                  <a:solidFill>
                    <a:prstClr val="white"/>
                  </a:solidFill>
                  <a:latin typeface="微软雅黑" panose="020B0503020204020204" charset="-122"/>
                </a:rPr>
                <a:t>练一练万用表测试</a:t>
              </a:r>
              <a:endParaRPr lang="en-US" altLang="zh-CN" sz="2800" b="1" kern="0" dirty="0">
                <a:ln w="9525" cmpd="sng">
                  <a:solidFill>
                    <a:schemeClr val="accent1"/>
                  </a:solidFill>
                  <a:prstDash val="solid"/>
                </a:ln>
                <a:solidFill>
                  <a:prstClr val="white"/>
                </a:solidFill>
                <a:effectLst>
                  <a:glow rad="38100">
                    <a:schemeClr val="accent1">
                      <a:alpha val="40000"/>
                    </a:schemeClr>
                  </a:glow>
                </a:effectLst>
                <a:latin typeface="微软雅黑" panose="020B0503020204020204" charset="-122"/>
                <a:ea typeface="华文行楷" pitchFamily="2" charset="-122"/>
                <a:sym typeface="+mn-ea"/>
              </a:endParaRPr>
            </a:p>
          </p:txBody>
        </p:sp>
      </p:grpSp>
      <p:grpSp>
        <p:nvGrpSpPr>
          <p:cNvPr id="5" name="组合 4"/>
          <p:cNvGrpSpPr/>
          <p:nvPr/>
        </p:nvGrpSpPr>
        <p:grpSpPr>
          <a:xfrm>
            <a:off x="297815" y="801370"/>
            <a:ext cx="2601595" cy="649148"/>
            <a:chOff x="-3" y="1614816"/>
            <a:chExt cx="2126854" cy="499941"/>
          </a:xfrm>
        </p:grpSpPr>
        <p:sp>
          <p:nvSpPr>
            <p:cNvPr id="8" name="矩形 7"/>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9" name="组合 8"/>
            <p:cNvGrpSpPr/>
            <p:nvPr/>
          </p:nvGrpSpPr>
          <p:grpSpPr>
            <a:xfrm>
              <a:off x="0" y="1614816"/>
              <a:ext cx="442999" cy="440649"/>
              <a:chOff x="-7570" y="1050984"/>
              <a:chExt cx="442999" cy="440649"/>
            </a:xfrm>
          </p:grpSpPr>
          <p:sp>
            <p:nvSpPr>
              <p:cNvPr id="10" name="同侧圆角矩形 9"/>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11" name="组合 10"/>
              <p:cNvGrpSpPr/>
              <p:nvPr/>
            </p:nvGrpSpPr>
            <p:grpSpPr>
              <a:xfrm>
                <a:off x="78928" y="1141623"/>
                <a:ext cx="263485" cy="263485"/>
                <a:chOff x="3275856" y="1272976"/>
                <a:chExt cx="938734" cy="938734"/>
              </a:xfrm>
            </p:grpSpPr>
            <p:sp>
              <p:nvSpPr>
                <p:cNvPr id="12" name="椭圆 11"/>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13" name="椭圆 12"/>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14"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环节四</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58371" name="Rectangle 3"/>
          <p:cNvSpPr/>
          <p:nvPr/>
        </p:nvSpPr>
        <p:spPr>
          <a:xfrm>
            <a:off x="731203" y="2254250"/>
            <a:ext cx="5490845" cy="579120"/>
          </a:xfrm>
          <a:prstGeom prst="rect">
            <a:avLst/>
          </a:prstGeom>
          <a:noFill/>
          <a:ln w="9525">
            <a:noFill/>
          </a:ln>
        </p:spPr>
        <p:txBody>
          <a:bodyPr wrap="none" anchor="t">
            <a:spAutoFit/>
          </a:bodyPr>
          <a:p>
            <a:pPr lvl="0" indent="0"/>
            <a:r>
              <a:rPr lang="zh-CN" altLang="en-US" sz="3200" b="1" dirty="0">
                <a:solidFill>
                  <a:srgbClr val="000000"/>
                </a:solidFill>
                <a:latin typeface="楷体" panose="02010609060101010101" pitchFamily="49" charset="-122"/>
                <a:ea typeface="楷体" panose="02010609060101010101" pitchFamily="49" charset="-122"/>
              </a:rPr>
              <a:t>万用表测量色环电阻实际阻值</a:t>
            </a:r>
            <a:endParaRPr lang="zh-CN" altLang="en-US" sz="3200" b="1" dirty="0">
              <a:solidFill>
                <a:srgbClr val="000000"/>
              </a:solidFill>
              <a:latin typeface="楷体" panose="02010609060101010101" pitchFamily="49" charset="-122"/>
              <a:ea typeface="楷体" panose="02010609060101010101" pitchFamily="49" charset="-122"/>
            </a:endParaRPr>
          </a:p>
        </p:txBody>
      </p:sp>
      <p:sp>
        <p:nvSpPr>
          <p:cNvPr id="58372" name="Text Box 4"/>
          <p:cNvSpPr txBox="1"/>
          <p:nvPr/>
        </p:nvSpPr>
        <p:spPr>
          <a:xfrm>
            <a:off x="731203" y="2903538"/>
            <a:ext cx="3095625" cy="579120"/>
          </a:xfrm>
          <a:prstGeom prst="rect">
            <a:avLst/>
          </a:prstGeom>
          <a:noFill/>
          <a:ln w="9525">
            <a:noFill/>
          </a:ln>
        </p:spPr>
        <p:txBody>
          <a:bodyPr anchor="t">
            <a:spAutoFit/>
          </a:bodyPr>
          <a:p>
            <a:pPr lvl="0" indent="0">
              <a:spcBef>
                <a:spcPct val="50000"/>
              </a:spcBef>
            </a:pPr>
            <a:r>
              <a:rPr lang="zh-CN" altLang="en-US" sz="3200" dirty="0">
                <a:solidFill>
                  <a:srgbClr val="FF0000"/>
                </a:solidFill>
                <a:latin typeface="楷体" panose="02010609060101010101" pitchFamily="49" charset="-122"/>
                <a:ea typeface="楷体" panose="02010609060101010101" pitchFamily="49" charset="-122"/>
              </a:rPr>
              <a:t>操作注意事项</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58373" name="Rectangle 5"/>
          <p:cNvSpPr/>
          <p:nvPr/>
        </p:nvSpPr>
        <p:spPr>
          <a:xfrm>
            <a:off x="442595" y="3478530"/>
            <a:ext cx="8890635" cy="312356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lvl="0" indent="0"/>
            <a:endParaRPr lang="zh-CN" altLang="en-US" dirty="0">
              <a:latin typeface="楷体" panose="02010609060101010101" pitchFamily="49" charset="-122"/>
              <a:ea typeface="楷体" panose="02010609060101010101" pitchFamily="49" charset="-122"/>
            </a:endParaRPr>
          </a:p>
        </p:txBody>
      </p:sp>
      <p:sp>
        <p:nvSpPr>
          <p:cNvPr id="58374" name="Text Box 6"/>
          <p:cNvSpPr txBox="1"/>
          <p:nvPr/>
        </p:nvSpPr>
        <p:spPr>
          <a:xfrm>
            <a:off x="513715" y="3619500"/>
            <a:ext cx="9144000" cy="579120"/>
          </a:xfrm>
          <a:prstGeom prst="rect">
            <a:avLst/>
          </a:prstGeom>
          <a:noFill/>
          <a:ln w="9525">
            <a:noFill/>
          </a:ln>
        </p:spPr>
        <p:txBody>
          <a:bodyPr anchor="t">
            <a:spAutoFit/>
          </a:bodyPr>
          <a:p>
            <a:pPr lvl="0" indent="0">
              <a:spcBef>
                <a:spcPct val="50000"/>
              </a:spcBef>
            </a:pPr>
            <a:r>
              <a:rPr lang="en-US" altLang="zh-CN" sz="3200" b="1" dirty="0">
                <a:latin typeface="楷体" panose="02010609060101010101" pitchFamily="49" charset="-122"/>
                <a:ea typeface="楷体" panose="02010609060101010101" pitchFamily="49" charset="-122"/>
              </a:rPr>
              <a:t>a.</a:t>
            </a:r>
            <a:r>
              <a:rPr lang="zh-CN" altLang="en-US" sz="3200" b="1" dirty="0">
                <a:latin typeface="楷体" panose="02010609060101010101" pitchFamily="49" charset="-122"/>
                <a:ea typeface="楷体" panose="02010609060101010101" pitchFamily="49" charset="-122"/>
              </a:rPr>
              <a:t>将黑表笔插入“</a:t>
            </a:r>
            <a:r>
              <a:rPr lang="en-US" altLang="zh-CN" sz="3200" b="1" dirty="0">
                <a:latin typeface="楷体" panose="02010609060101010101" pitchFamily="49" charset="-122"/>
                <a:ea typeface="楷体" panose="02010609060101010101" pitchFamily="49" charset="-122"/>
              </a:rPr>
              <a:t>COM”</a:t>
            </a:r>
            <a:r>
              <a:rPr lang="zh-CN" altLang="en-US" sz="3200" b="1" dirty="0">
                <a:latin typeface="楷体" panose="02010609060101010101" pitchFamily="49" charset="-122"/>
                <a:ea typeface="楷体" panose="02010609060101010101" pitchFamily="49" charset="-122"/>
              </a:rPr>
              <a:t>孔，红表笔插入“</a:t>
            </a:r>
            <a:r>
              <a:rPr lang="en-US" altLang="zh-CN" sz="3200" b="1" dirty="0">
                <a:latin typeface="楷体" panose="02010609060101010101" pitchFamily="49" charset="-122"/>
                <a:ea typeface="楷体" panose="02010609060101010101" pitchFamily="49" charset="-122"/>
              </a:rPr>
              <a:t>V</a:t>
            </a:r>
            <a:r>
              <a:rPr lang="el-GR" altLang="zh-CN" sz="3200" b="1" dirty="0">
                <a:latin typeface="楷体" panose="02010609060101010101" pitchFamily="49" charset="-122"/>
                <a:ea typeface="楷体" panose="02010609060101010101" pitchFamily="49" charset="-122"/>
              </a:rPr>
              <a:t>Ω</a:t>
            </a:r>
            <a:r>
              <a:rPr lang="en-US" altLang="zh-CN" sz="28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58375" name="Text Box 7"/>
          <p:cNvSpPr txBox="1"/>
          <p:nvPr/>
        </p:nvSpPr>
        <p:spPr>
          <a:xfrm>
            <a:off x="513715" y="4198938"/>
            <a:ext cx="7920038" cy="579437"/>
          </a:xfrm>
          <a:prstGeom prst="rect">
            <a:avLst/>
          </a:prstGeom>
          <a:noFill/>
          <a:ln w="9525">
            <a:noFill/>
          </a:ln>
        </p:spPr>
        <p:txBody>
          <a:bodyPr anchor="t">
            <a:spAutoFit/>
          </a:bodyPr>
          <a:p>
            <a:pPr lvl="0" indent="0">
              <a:spcBef>
                <a:spcPct val="50000"/>
              </a:spcBef>
            </a:pPr>
            <a:r>
              <a:rPr lang="en-US" altLang="zh-CN" sz="3200" b="1" dirty="0">
                <a:latin typeface="楷体" panose="02010609060101010101" pitchFamily="49" charset="-122"/>
                <a:ea typeface="楷体" panose="02010609060101010101" pitchFamily="49" charset="-122"/>
              </a:rPr>
              <a:t>b.</a:t>
            </a:r>
            <a:r>
              <a:rPr lang="zh-CN" altLang="en-US" sz="3200" b="1" dirty="0">
                <a:latin typeface="楷体" panose="02010609060101010101" pitchFamily="49" charset="-122"/>
                <a:ea typeface="楷体" panose="02010609060101010101" pitchFamily="49" charset="-122"/>
              </a:rPr>
              <a:t>旋钮打到“</a:t>
            </a:r>
            <a:r>
              <a:rPr lang="el-GR" altLang="zh-CN" sz="3200" b="1" dirty="0">
                <a:latin typeface="楷体" panose="02010609060101010101" pitchFamily="49" charset="-122"/>
                <a:ea typeface="楷体" panose="02010609060101010101" pitchFamily="49" charset="-122"/>
              </a:rPr>
              <a:t>Ω</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所需要的量程；</a:t>
            </a:r>
            <a:endParaRPr lang="zh-CN" altLang="en-US" sz="3200" b="1" dirty="0">
              <a:latin typeface="楷体" panose="02010609060101010101" pitchFamily="49" charset="-122"/>
              <a:ea typeface="楷体" panose="02010609060101010101" pitchFamily="49" charset="-122"/>
            </a:endParaRPr>
          </a:p>
        </p:txBody>
      </p:sp>
      <p:sp>
        <p:nvSpPr>
          <p:cNvPr id="58376" name="Text Box 8"/>
          <p:cNvSpPr txBox="1"/>
          <p:nvPr/>
        </p:nvSpPr>
        <p:spPr>
          <a:xfrm>
            <a:off x="513715" y="4886643"/>
            <a:ext cx="8820150" cy="1066800"/>
          </a:xfrm>
          <a:prstGeom prst="rect">
            <a:avLst/>
          </a:prstGeom>
          <a:noFill/>
          <a:ln w="9525">
            <a:noFill/>
          </a:ln>
        </p:spPr>
        <p:txBody>
          <a:bodyPr anchor="t">
            <a:spAutoFit/>
          </a:bodyPr>
          <a:p>
            <a:pPr lvl="0" indent="0">
              <a:spcBef>
                <a:spcPct val="50000"/>
              </a:spcBef>
            </a:pPr>
            <a:r>
              <a:rPr lang="en-US" altLang="zh-CN" sz="3200" b="1" dirty="0">
                <a:latin typeface="楷体" panose="02010609060101010101" pitchFamily="49" charset="-122"/>
                <a:ea typeface="楷体" panose="02010609060101010101" pitchFamily="49" charset="-122"/>
              </a:rPr>
              <a:t>c.</a:t>
            </a:r>
            <a:r>
              <a:rPr lang="zh-CN" altLang="en-US" sz="3200" b="1" dirty="0">
                <a:latin typeface="楷体" panose="02010609060101010101" pitchFamily="49" charset="-122"/>
                <a:ea typeface="楷体" panose="02010609060101010101" pitchFamily="49" charset="-122"/>
              </a:rPr>
              <a:t>表笔接在电阻两端金属部位。（勿用手同时接触电阻两端、不可带电测电阻）</a:t>
            </a:r>
            <a:endParaRPr lang="zh-CN" altLang="en-US" sz="3200" b="1" dirty="0">
              <a:latin typeface="楷体" panose="02010609060101010101" pitchFamily="49" charset="-122"/>
              <a:ea typeface="楷体" panose="02010609060101010101" pitchFamily="49" charset="-122"/>
            </a:endParaRPr>
          </a:p>
        </p:txBody>
      </p:sp>
      <p:pic>
        <p:nvPicPr>
          <p:cNvPr id="95236" name="Picture 4" descr="万用表1 006"/>
          <p:cNvPicPr>
            <a:picLocks noChangeAspect="1"/>
          </p:cNvPicPr>
          <p:nvPr/>
        </p:nvPicPr>
        <p:blipFill>
          <a:blip r:embed="rId1">
            <a:clrChange>
              <a:clrFrom>
                <a:srgbClr val="90878C"/>
              </a:clrFrom>
              <a:clrTo>
                <a:srgbClr val="90878C">
                  <a:alpha val="0"/>
                </a:srgbClr>
              </a:clrTo>
            </a:clrChange>
          </a:blip>
          <a:stretch>
            <a:fillRect/>
          </a:stretch>
        </p:blipFill>
        <p:spPr>
          <a:xfrm>
            <a:off x="8614728" y="824548"/>
            <a:ext cx="2411412" cy="2160587"/>
          </a:xfrm>
          <a:prstGeom prst="rect">
            <a:avLst/>
          </a:prstGeom>
          <a:noFill/>
          <a:ln w="9525">
            <a:noFill/>
          </a:ln>
        </p:spPr>
      </p:pic>
      <p:sp>
        <p:nvSpPr>
          <p:cNvPr id="58378" name="Text Box 10"/>
          <p:cNvSpPr txBox="1"/>
          <p:nvPr/>
        </p:nvSpPr>
        <p:spPr>
          <a:xfrm>
            <a:off x="9333865" y="3192780"/>
            <a:ext cx="2898775" cy="2529840"/>
          </a:xfrm>
          <a:prstGeom prst="rect">
            <a:avLst/>
          </a:prstGeom>
          <a:noFill/>
          <a:ln w="9525">
            <a:noFill/>
          </a:ln>
        </p:spPr>
        <p:txBody>
          <a:bodyPr wrap="square" anchor="t">
            <a:spAutoFit/>
          </a:bodyPr>
          <a:p>
            <a:pPr lvl="0" indent="0">
              <a:spcBef>
                <a:spcPct val="50000"/>
              </a:spcBef>
            </a:pPr>
            <a:r>
              <a:rPr lang="zh-CN" altLang="en-US" sz="3200" b="1" dirty="0">
                <a:solidFill>
                  <a:srgbClr val="0000FF"/>
                </a:solidFill>
                <a:latin typeface="楷体" panose="02010609060101010101" pitchFamily="49" charset="-122"/>
                <a:ea typeface="楷体" panose="02010609060101010101" pitchFamily="49" charset="-122"/>
              </a:rPr>
              <a:t>讨论</a:t>
            </a:r>
            <a:r>
              <a:rPr lang="zh-CN" altLang="en-US" sz="3200" b="1" dirty="0">
                <a:solidFill>
                  <a:srgbClr val="FF0000"/>
                </a:solidFill>
                <a:latin typeface="楷体" panose="02010609060101010101" pitchFamily="49" charset="-122"/>
                <a:ea typeface="楷体" panose="02010609060101010101" pitchFamily="49" charset="-122"/>
              </a:rPr>
              <a:t>：小组成员合作并完成实验记录表与五色环电阻读值进行比较</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58379" name="Text Box 11"/>
          <p:cNvSpPr txBox="1"/>
          <p:nvPr/>
        </p:nvSpPr>
        <p:spPr>
          <a:xfrm>
            <a:off x="908685" y="1553528"/>
            <a:ext cx="2736850" cy="701040"/>
          </a:xfrm>
          <a:prstGeom prst="rect">
            <a:avLst/>
          </a:prstGeom>
          <a:noFill/>
          <a:ln w="9525">
            <a:noFill/>
          </a:ln>
        </p:spPr>
        <p:txBody>
          <a:bodyPr anchor="t">
            <a:spAutoFit/>
          </a:bodyPr>
          <a:p>
            <a:pPr lvl="0" indent="0">
              <a:spcBef>
                <a:spcPct val="50000"/>
              </a:spcBef>
            </a:pPr>
            <a:r>
              <a:rPr lang="zh-CN" altLang="en-US" sz="4000" b="1" dirty="0">
                <a:solidFill>
                  <a:srgbClr val="FF0000"/>
                </a:solidFill>
                <a:latin typeface="楷体" panose="02010609060101010101" pitchFamily="49" charset="-122"/>
                <a:ea typeface="楷体" panose="02010609060101010101" pitchFamily="49" charset="-122"/>
              </a:rPr>
              <a:t>试测说明</a:t>
            </a:r>
            <a:endParaRPr lang="zh-CN" altLang="en-US" sz="4000" b="1" dirty="0">
              <a:solidFill>
                <a:srgbClr val="FF0000"/>
              </a:solidFill>
              <a:latin typeface="楷体" panose="02010609060101010101" pitchFamily="49" charset="-122"/>
              <a:ea typeface="楷体" panose="02010609060101010101" pitchFamily="49" charset="-122"/>
            </a:endParaRPr>
          </a:p>
        </p:txBody>
      </p:sp>
      <p:sp>
        <p:nvSpPr>
          <p:cNvPr id="4" name="文本框 3"/>
          <p:cNvSpPr txBox="1"/>
          <p:nvPr/>
        </p:nvSpPr>
        <p:spPr>
          <a:xfrm>
            <a:off x="6173470" y="1553845"/>
            <a:ext cx="2034540" cy="613410"/>
          </a:xfrm>
          <a:prstGeom prst="rect">
            <a:avLst/>
          </a:prstGeom>
          <a:noFill/>
        </p:spPr>
        <p:txBody>
          <a:bodyPr wrap="none" rtlCol="0">
            <a:spAutoFit/>
          </a:bodyPr>
          <a:p>
            <a:pPr algn="l"/>
            <a:r>
              <a:rPr lang="zh-CN" altLang="en-US" sz="3200" b="1" dirty="0">
                <a:latin typeface="+mj-lt"/>
                <a:ea typeface="微软雅黑" panose="020B0503020204020204" charset="-122"/>
                <a:sym typeface="+mn-ea"/>
              </a:rPr>
              <a:t>（</a:t>
            </a:r>
            <a:r>
              <a:rPr lang="en-US" altLang="zh-CN" sz="3200" b="1" dirty="0">
                <a:latin typeface="+mj-lt"/>
                <a:ea typeface="微软雅黑" panose="020B0503020204020204" charset="-122"/>
                <a:sym typeface="+mn-ea"/>
              </a:rPr>
              <a:t>8</a:t>
            </a:r>
            <a:r>
              <a:rPr lang="zh-CN" altLang="en-US" sz="3200" b="1" dirty="0">
                <a:latin typeface="+mj-lt"/>
                <a:ea typeface="微软雅黑" panose="020B0503020204020204" charset="-122"/>
                <a:sym typeface="+mn-ea"/>
              </a:rPr>
              <a:t>分钟</a:t>
            </a:r>
            <a:r>
              <a:rPr lang="zh-CN" altLang="en-US" sz="3200" b="1" dirty="0" smtClean="0">
                <a:latin typeface="+mj-lt"/>
                <a:ea typeface="微软雅黑" panose="020B0503020204020204" charset="-122"/>
                <a:sym typeface="+mn-ea"/>
              </a:rPr>
              <a:t>）</a:t>
            </a:r>
            <a:endParaRPr lang="en-US" altLang="zh-CN" sz="3200" b="1" dirty="0">
              <a:latin typeface="+mj-lt"/>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par>
                                <p:cTn id="22" presetID="22" presetClass="entr" presetSubtype="2" fill="hold" nodeType="withEffect">
                                  <p:stCondLst>
                                    <p:cond delay="0"/>
                                  </p:stCondLst>
                                  <p:childTnLst>
                                    <p:set>
                                      <p:cBhvr>
                                        <p:cTn id="23" dur="1" fill="hold">
                                          <p:stCondLst>
                                            <p:cond delay="0"/>
                                          </p:stCondLst>
                                        </p:cTn>
                                        <p:tgtEl>
                                          <p:spTgt spid="95236"/>
                                        </p:tgtEl>
                                        <p:attrNameLst>
                                          <p:attrName>style.visibility</p:attrName>
                                        </p:attrNameLst>
                                      </p:cBhvr>
                                      <p:to>
                                        <p:strVal val="visible"/>
                                      </p:to>
                                    </p:set>
                                    <p:animEffect transition="in" filter="wipe(right)">
                                      <p:cBhvr>
                                        <p:cTn id="24" dur="500"/>
                                        <p:tgtEl>
                                          <p:spTgt spid="95236"/>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58379"/>
                                        </p:tgtEl>
                                        <p:attrNameLst>
                                          <p:attrName>style.visibility</p:attrName>
                                        </p:attrNameLst>
                                      </p:cBhvr>
                                      <p:to>
                                        <p:strVal val="visible"/>
                                      </p:to>
                                    </p:set>
                                    <p:anim calcmode="lin" valueType="num">
                                      <p:cBhvr additive="base">
                                        <p:cTn id="27" dur="500" fill="hold"/>
                                        <p:tgtEl>
                                          <p:spTgt spid="58379"/>
                                        </p:tgtEl>
                                        <p:attrNameLst>
                                          <p:attrName>ppt_x</p:attrName>
                                        </p:attrNameLst>
                                      </p:cBhvr>
                                      <p:tavLst>
                                        <p:tav tm="0">
                                          <p:val>
                                            <p:strVal val="0-#ppt_w/2"/>
                                          </p:val>
                                        </p:tav>
                                        <p:tav tm="100000">
                                          <p:val>
                                            <p:strVal val="#ppt_x"/>
                                          </p:val>
                                        </p:tav>
                                      </p:tavLst>
                                    </p:anim>
                                    <p:anim calcmode="lin" valueType="num">
                                      <p:cBhvr additive="base">
                                        <p:cTn id="28" dur="500" fill="hold"/>
                                        <p:tgtEl>
                                          <p:spTgt spid="5837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8371"/>
                                        </p:tgtEl>
                                        <p:attrNameLst>
                                          <p:attrName>style.visibility</p:attrName>
                                        </p:attrNameLst>
                                      </p:cBhvr>
                                      <p:to>
                                        <p:strVal val="visible"/>
                                      </p:to>
                                    </p:set>
                                    <p:anim calcmode="discrete" valueType="clr">
                                      <p:cBhvr override="childStyle">
                                        <p:cTn id="33" dur="80"/>
                                        <p:tgtEl>
                                          <p:spTgt spid="5837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8371"/>
                                        </p:tgtEl>
                                        <p:attrNameLst>
                                          <p:attrName>fillcolor</p:attrName>
                                        </p:attrNameLst>
                                      </p:cBhvr>
                                      <p:tavLst>
                                        <p:tav tm="0">
                                          <p:val>
                                            <p:clrVal>
                                              <a:schemeClr val="accent2"/>
                                            </p:clrVal>
                                          </p:val>
                                        </p:tav>
                                        <p:tav tm="50000">
                                          <p:val>
                                            <p:clrVal>
                                              <a:schemeClr val="hlink"/>
                                            </p:clrVal>
                                          </p:val>
                                        </p:tav>
                                      </p:tavLst>
                                    </p:anim>
                                    <p:set>
                                      <p:cBhvr>
                                        <p:cTn id="35" dur="80"/>
                                        <p:tgtEl>
                                          <p:spTgt spid="58371"/>
                                        </p:tgtEl>
                                        <p:attrNameLst>
                                          <p:attrName>fill.type</p:attrName>
                                        </p:attrNameLst>
                                      </p:cBhvr>
                                      <p:to>
                                        <p:strVal val="solid"/>
                                      </p:to>
                                    </p:set>
                                  </p:childTnLst>
                                </p:cTn>
                              </p:par>
                              <p:par>
                                <p:cTn id="36" presetID="17" presetClass="entr" presetSubtype="10" fill="hold" grpId="0" nodeType="withEffect">
                                  <p:stCondLst>
                                    <p:cond delay="0"/>
                                  </p:stCondLst>
                                  <p:childTnLst>
                                    <p:set>
                                      <p:cBhvr>
                                        <p:cTn id="37" dur="1" fill="hold">
                                          <p:stCondLst>
                                            <p:cond delay="0"/>
                                          </p:stCondLst>
                                        </p:cTn>
                                        <p:tgtEl>
                                          <p:spTgt spid="58372"/>
                                        </p:tgtEl>
                                        <p:attrNameLst>
                                          <p:attrName>style.visibility</p:attrName>
                                        </p:attrNameLst>
                                      </p:cBhvr>
                                      <p:to>
                                        <p:strVal val="visible"/>
                                      </p:to>
                                    </p:set>
                                    <p:anim calcmode="lin" valueType="num">
                                      <p:cBhvr>
                                        <p:cTn id="38" dur="500" fill="hold"/>
                                        <p:tgtEl>
                                          <p:spTgt spid="58372"/>
                                        </p:tgtEl>
                                        <p:attrNameLst>
                                          <p:attrName>ppt_w</p:attrName>
                                        </p:attrNameLst>
                                      </p:cBhvr>
                                      <p:tavLst>
                                        <p:tav tm="0">
                                          <p:val>
                                            <p:fltVal val="0.000000"/>
                                          </p:val>
                                        </p:tav>
                                        <p:tav tm="100000">
                                          <p:val>
                                            <p:strVal val="#ppt_w"/>
                                          </p:val>
                                        </p:tav>
                                      </p:tavLst>
                                    </p:anim>
                                    <p:anim calcmode="lin" valueType="num">
                                      <p:cBhvr>
                                        <p:cTn id="39" dur="500" fill="hold"/>
                                        <p:tgtEl>
                                          <p:spTgt spid="58372"/>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58373"/>
                                        </p:tgtEl>
                                        <p:attrNameLst>
                                          <p:attrName>style.visibility</p:attrName>
                                        </p:attrNameLst>
                                      </p:cBhvr>
                                      <p:to>
                                        <p:strVal val="visible"/>
                                      </p:to>
                                    </p:set>
                                    <p:anim calcmode="lin" valueType="num">
                                      <p:cBhvr>
                                        <p:cTn id="42" dur="500" fill="hold"/>
                                        <p:tgtEl>
                                          <p:spTgt spid="58373"/>
                                        </p:tgtEl>
                                        <p:attrNameLst>
                                          <p:attrName>ppt_w</p:attrName>
                                        </p:attrNameLst>
                                      </p:cBhvr>
                                      <p:tavLst>
                                        <p:tav tm="0">
                                          <p:val>
                                            <p:fltVal val="0.000000"/>
                                          </p:val>
                                        </p:tav>
                                        <p:tav tm="100000">
                                          <p:val>
                                            <p:strVal val="#ppt_w"/>
                                          </p:val>
                                        </p:tav>
                                      </p:tavLst>
                                    </p:anim>
                                    <p:anim calcmode="lin" valueType="num">
                                      <p:cBhvr>
                                        <p:cTn id="43" dur="500" fill="hold"/>
                                        <p:tgtEl>
                                          <p:spTgt spid="58373"/>
                                        </p:tgtEl>
                                        <p:attrNameLst>
                                          <p:attrName>ppt_h</p:attrName>
                                        </p:attrNameLst>
                                      </p:cBhvr>
                                      <p:tavLst>
                                        <p:tav tm="0">
                                          <p:val>
                                            <p:strVal val="#ppt_h"/>
                                          </p:val>
                                        </p:tav>
                                        <p:tav tm="100000">
                                          <p:val>
                                            <p:strVal val="#ppt_h"/>
                                          </p:val>
                                        </p:tav>
                                      </p:tavLst>
                                    </p:anim>
                                  </p:childTnLst>
                                </p:cTn>
                              </p:par>
                              <p:par>
                                <p:cTn id="44" presetID="27" presetClass="entr" presetSubtype="0" fill="hold" grpId="0" nodeType="withEffect">
                                  <p:stCondLst>
                                    <p:cond delay="0"/>
                                  </p:stCondLst>
                                  <p:iterate type="lt">
                                    <p:tmPct val="50000"/>
                                  </p:iterate>
                                  <p:childTnLst>
                                    <p:set>
                                      <p:cBhvr>
                                        <p:cTn id="45" dur="1" fill="hold">
                                          <p:stCondLst>
                                            <p:cond delay="0"/>
                                          </p:stCondLst>
                                        </p:cTn>
                                        <p:tgtEl>
                                          <p:spTgt spid="58374"/>
                                        </p:tgtEl>
                                        <p:attrNameLst>
                                          <p:attrName>style.visibility</p:attrName>
                                        </p:attrNameLst>
                                      </p:cBhvr>
                                      <p:to>
                                        <p:strVal val="visible"/>
                                      </p:to>
                                    </p:set>
                                    <p:anim calcmode="discrete" valueType="clr">
                                      <p:cBhvr override="childStyle">
                                        <p:cTn id="46" dur="80"/>
                                        <p:tgtEl>
                                          <p:spTgt spid="58374"/>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8374"/>
                                        </p:tgtEl>
                                        <p:attrNameLst>
                                          <p:attrName>fillcolor</p:attrName>
                                        </p:attrNameLst>
                                      </p:cBhvr>
                                      <p:tavLst>
                                        <p:tav tm="0">
                                          <p:val>
                                            <p:clrVal>
                                              <a:schemeClr val="accent2"/>
                                            </p:clrVal>
                                          </p:val>
                                        </p:tav>
                                        <p:tav tm="50000">
                                          <p:val>
                                            <p:clrVal>
                                              <a:schemeClr val="hlink"/>
                                            </p:clrVal>
                                          </p:val>
                                        </p:tav>
                                      </p:tavLst>
                                    </p:anim>
                                    <p:set>
                                      <p:cBhvr>
                                        <p:cTn id="48" dur="80"/>
                                        <p:tgtEl>
                                          <p:spTgt spid="58374"/>
                                        </p:tgtEl>
                                        <p:attrNameLst>
                                          <p:attrName>fill.type</p:attrName>
                                        </p:attrNameLst>
                                      </p:cBhvr>
                                      <p:to>
                                        <p:strVal val="solid"/>
                                      </p:to>
                                    </p:set>
                                  </p:childTnLst>
                                </p:cTn>
                              </p:par>
                              <p:par>
                                <p:cTn id="49" presetID="27" presetClass="entr" presetSubtype="0" fill="hold" grpId="0" nodeType="withEffect">
                                  <p:stCondLst>
                                    <p:cond delay="0"/>
                                  </p:stCondLst>
                                  <p:iterate type="lt">
                                    <p:tmPct val="50000"/>
                                  </p:iterate>
                                  <p:childTnLst>
                                    <p:set>
                                      <p:cBhvr>
                                        <p:cTn id="50" dur="1" fill="hold">
                                          <p:stCondLst>
                                            <p:cond delay="0"/>
                                          </p:stCondLst>
                                        </p:cTn>
                                        <p:tgtEl>
                                          <p:spTgt spid="58375"/>
                                        </p:tgtEl>
                                        <p:attrNameLst>
                                          <p:attrName>style.visibility</p:attrName>
                                        </p:attrNameLst>
                                      </p:cBhvr>
                                      <p:to>
                                        <p:strVal val="visible"/>
                                      </p:to>
                                    </p:set>
                                    <p:anim calcmode="discrete" valueType="clr">
                                      <p:cBhvr override="childStyle">
                                        <p:cTn id="51" dur="80"/>
                                        <p:tgtEl>
                                          <p:spTgt spid="58375"/>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58375"/>
                                        </p:tgtEl>
                                        <p:attrNameLst>
                                          <p:attrName>fillcolor</p:attrName>
                                        </p:attrNameLst>
                                      </p:cBhvr>
                                      <p:tavLst>
                                        <p:tav tm="0">
                                          <p:val>
                                            <p:clrVal>
                                              <a:schemeClr val="accent2"/>
                                            </p:clrVal>
                                          </p:val>
                                        </p:tav>
                                        <p:tav tm="50000">
                                          <p:val>
                                            <p:clrVal>
                                              <a:schemeClr val="hlink"/>
                                            </p:clrVal>
                                          </p:val>
                                        </p:tav>
                                      </p:tavLst>
                                    </p:anim>
                                    <p:set>
                                      <p:cBhvr>
                                        <p:cTn id="53" dur="80"/>
                                        <p:tgtEl>
                                          <p:spTgt spid="58375"/>
                                        </p:tgtEl>
                                        <p:attrNameLst>
                                          <p:attrName>fill.type</p:attrName>
                                        </p:attrNameLst>
                                      </p:cBhvr>
                                      <p:to>
                                        <p:strVal val="solid"/>
                                      </p:to>
                                    </p:set>
                                  </p:childTnLst>
                                </p:cTn>
                              </p:par>
                              <p:par>
                                <p:cTn id="54" presetID="27" presetClass="entr" presetSubtype="0" fill="hold" grpId="0" nodeType="withEffect">
                                  <p:stCondLst>
                                    <p:cond delay="0"/>
                                  </p:stCondLst>
                                  <p:iterate type="lt">
                                    <p:tmPct val="50000"/>
                                  </p:iterate>
                                  <p:childTnLst>
                                    <p:set>
                                      <p:cBhvr>
                                        <p:cTn id="55" dur="1" fill="hold">
                                          <p:stCondLst>
                                            <p:cond delay="0"/>
                                          </p:stCondLst>
                                        </p:cTn>
                                        <p:tgtEl>
                                          <p:spTgt spid="58376"/>
                                        </p:tgtEl>
                                        <p:attrNameLst>
                                          <p:attrName>style.visibility</p:attrName>
                                        </p:attrNameLst>
                                      </p:cBhvr>
                                      <p:to>
                                        <p:strVal val="visible"/>
                                      </p:to>
                                    </p:set>
                                    <p:anim calcmode="discrete" valueType="clr">
                                      <p:cBhvr override="childStyle">
                                        <p:cTn id="56" dur="80"/>
                                        <p:tgtEl>
                                          <p:spTgt spid="58376"/>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58376"/>
                                        </p:tgtEl>
                                        <p:attrNameLst>
                                          <p:attrName>fillcolor</p:attrName>
                                        </p:attrNameLst>
                                      </p:cBhvr>
                                      <p:tavLst>
                                        <p:tav tm="0">
                                          <p:val>
                                            <p:clrVal>
                                              <a:schemeClr val="accent2"/>
                                            </p:clrVal>
                                          </p:val>
                                        </p:tav>
                                        <p:tav tm="50000">
                                          <p:val>
                                            <p:clrVal>
                                              <a:schemeClr val="hlink"/>
                                            </p:clrVal>
                                          </p:val>
                                        </p:tav>
                                      </p:tavLst>
                                    </p:anim>
                                    <p:set>
                                      <p:cBhvr>
                                        <p:cTn id="58" dur="80"/>
                                        <p:tgtEl>
                                          <p:spTgt spid="58376"/>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58378">
                                            <p:txEl>
                                              <p:charRg st="0" end="33"/>
                                            </p:txEl>
                                          </p:spTgt>
                                        </p:tgtEl>
                                        <p:attrNameLst>
                                          <p:attrName>style.visibility</p:attrName>
                                        </p:attrNameLst>
                                      </p:cBhvr>
                                      <p:to>
                                        <p:strVal val="visible"/>
                                      </p:to>
                                    </p:set>
                                    <p:anim calcmode="discrete" valueType="clr">
                                      <p:cBhvr override="childStyle">
                                        <p:cTn id="63" dur="80"/>
                                        <p:tgtEl>
                                          <p:spTgt spid="58378">
                                            <p:txEl>
                                              <p:charRg st="0" end="3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58378">
                                            <p:txEl>
                                              <p:charRg st="0" end="33"/>
                                            </p:txEl>
                                          </p:spTgt>
                                        </p:tgtEl>
                                        <p:attrNameLst>
                                          <p:attrName>fillcolor</p:attrName>
                                        </p:attrNameLst>
                                      </p:cBhvr>
                                      <p:tavLst>
                                        <p:tav tm="0">
                                          <p:val>
                                            <p:clrVal>
                                              <a:schemeClr val="accent2"/>
                                            </p:clrVal>
                                          </p:val>
                                        </p:tav>
                                        <p:tav tm="50000">
                                          <p:val>
                                            <p:clrVal>
                                              <a:schemeClr val="hlink"/>
                                            </p:clrVal>
                                          </p:val>
                                        </p:tav>
                                      </p:tavLst>
                                    </p:anim>
                                    <p:set>
                                      <p:cBhvr>
                                        <p:cTn id="65" dur="80"/>
                                        <p:tgtEl>
                                          <p:spTgt spid="58378">
                                            <p:txEl>
                                              <p:charRg st="0" end="3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8371" grpId="0"/>
      <p:bldP spid="58372" grpId="0"/>
      <p:bldP spid="58373" grpId="0" bldLvl="0" animBg="1"/>
      <p:bldP spid="58374" grpId="0"/>
      <p:bldP spid="58375" grpId="0"/>
      <p:bldP spid="58376" grpId="0"/>
      <p:bldP spid="583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hidden="1"/>
          <p:cNvGrpSpPr/>
          <p:nvPr/>
        </p:nvGrpSpPr>
        <p:grpSpPr>
          <a:xfrm>
            <a:off x="2709128" y="390385"/>
            <a:ext cx="9012941" cy="5608049"/>
            <a:chOff x="2031846" y="292789"/>
            <a:chExt cx="6759706" cy="4206037"/>
          </a:xfrm>
        </p:grpSpPr>
        <p:sp>
          <p:nvSpPr>
            <p:cNvPr id="292" name="Text Box 66"/>
            <p:cNvSpPr>
              <a:spLocks noChangeArrowheads="1"/>
            </p:cNvSpPr>
            <p:nvPr/>
          </p:nvSpPr>
          <p:spPr bwMode="auto">
            <a:xfrm>
              <a:off x="2031846" y="292789"/>
              <a:ext cx="778669" cy="278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lnSpc>
                  <a:spcPts val="2800"/>
                </a:lnSpc>
                <a:buFont typeface="Arial" panose="020B0604020202020204" pitchFamily="34" charset="0"/>
                <a:buNone/>
              </a:pPr>
              <a:r>
                <a:rPr lang="zh-CN" altLang="en-US" sz="3200" b="1" i="1" dirty="0">
                  <a:latin typeface="微软雅黑" panose="020B0503020204020204" charset="-122"/>
                  <a:ea typeface="微软雅黑" panose="020B0503020204020204" charset="-122"/>
                  <a:sym typeface="微软雅黑" panose="020B0503020204020204" charset="-122"/>
                </a:rPr>
                <a:t>    </a:t>
              </a:r>
              <a:r>
                <a:rPr lang="zh-CN" altLang="en-US" sz="2665" b="1" dirty="0">
                  <a:solidFill>
                    <a:srgbClr val="F33F1E"/>
                  </a:solidFill>
                  <a:latin typeface="微软雅黑" panose="020B0503020204020204" charset="-122"/>
                  <a:ea typeface="微软雅黑" panose="020B0503020204020204" charset="-122"/>
                  <a:sym typeface="微软雅黑" panose="020B0503020204020204" charset="-122"/>
                </a:rPr>
                <a:t>领略新知</a:t>
              </a:r>
              <a:endParaRPr lang="zh-CN" altLang="en-US" sz="2665" b="1" dirty="0">
                <a:solidFill>
                  <a:srgbClr val="F33F1E"/>
                </a:solidFill>
                <a:latin typeface="微软雅黑" panose="020B0503020204020204" charset="-122"/>
                <a:ea typeface="微软雅黑" panose="020B0503020204020204" charset="-122"/>
                <a:sym typeface="微软雅黑" panose="020B0503020204020204" charset="-122"/>
              </a:endParaRPr>
            </a:p>
            <a:p>
              <a:pPr algn="ctr">
                <a:lnSpc>
                  <a:spcPts val="2800"/>
                </a:lnSpc>
                <a:buFont typeface="Arial" panose="020B0604020202020204" pitchFamily="34" charset="0"/>
                <a:buNone/>
              </a:pPr>
              <a:r>
                <a:rPr lang="zh-CN" altLang="en-US" sz="2665" b="1" dirty="0">
                  <a:solidFill>
                    <a:srgbClr val="F33F1E"/>
                  </a:solidFill>
                  <a:latin typeface="微软雅黑" panose="020B0503020204020204" charset="-122"/>
                  <a:ea typeface="微软雅黑" panose="020B0503020204020204" charset="-122"/>
                  <a:sym typeface="微软雅黑" panose="020B0503020204020204" charset="-122"/>
                </a:rPr>
                <a:t>创设</a:t>
              </a:r>
              <a:r>
                <a:rPr lang="zh-CN" altLang="en-US" sz="2665" b="1" dirty="0" smtClean="0">
                  <a:solidFill>
                    <a:srgbClr val="F33F1E"/>
                  </a:solidFill>
                  <a:latin typeface="微软雅黑" panose="020B0503020204020204" charset="-122"/>
                  <a:ea typeface="微软雅黑" panose="020B0503020204020204" charset="-122"/>
                  <a:sym typeface="微软雅黑" panose="020B0503020204020204" charset="-122"/>
                </a:rPr>
                <a:t>情境</a:t>
              </a:r>
              <a:endParaRPr lang="en-US" sz="2665" b="1" i="1" dirty="0">
                <a:solidFill>
                  <a:srgbClr val="F33F1E"/>
                </a:solidFill>
                <a:latin typeface="微软雅黑" panose="020B0503020204020204" charset="-122"/>
                <a:ea typeface="微软雅黑" panose="020B0503020204020204" charset="-122"/>
                <a:sym typeface="微软雅黑" panose="020B0503020204020204" charset="-122"/>
              </a:endParaRPr>
            </a:p>
          </p:txBody>
        </p:sp>
        <p:sp>
          <p:nvSpPr>
            <p:cNvPr id="293" name="矩形 9"/>
            <p:cNvSpPr>
              <a:spLocks noChangeArrowheads="1"/>
            </p:cNvSpPr>
            <p:nvPr/>
          </p:nvSpPr>
          <p:spPr bwMode="auto">
            <a:xfrm>
              <a:off x="3558087" y="4155926"/>
              <a:ext cx="388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zh-CN" sz="2400" b="1" spc="50" dirty="0">
                  <a:ln w="11430"/>
                  <a:solidFill>
                    <a:srgbClr val="F33F1E"/>
                  </a:solidFill>
                  <a:effectLst>
                    <a:outerShdw blurRad="76200" dist="50800" dir="5400000" algn="tl" rotWithShape="0">
                      <a:srgbClr val="000000">
                        <a:alpha val="65000"/>
                      </a:srgbClr>
                    </a:outerShdw>
                  </a:effectLst>
                </a:rPr>
                <a:t>通过学生的回答顺势导出色环电阻器</a:t>
              </a:r>
              <a:endParaRPr lang="zh-CN" altLang="en-US" sz="2400" b="1" spc="50" dirty="0">
                <a:ln w="11430"/>
                <a:solidFill>
                  <a:srgbClr val="F33F1E"/>
                </a:solidFill>
                <a:effectLst>
                  <a:outerShdw blurRad="76200" dist="50800" dir="5400000" algn="tl" rotWithShape="0">
                    <a:srgbClr val="000000">
                      <a:alpha val="65000"/>
                    </a:srgbClr>
                  </a:outerShdw>
                </a:effectLst>
              </a:endParaRPr>
            </a:p>
          </p:txBody>
        </p:sp>
        <p:pic>
          <p:nvPicPr>
            <p:cNvPr id="288" name="图片 28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9800000">
              <a:off x="2410163" y="2384943"/>
              <a:ext cx="1673779" cy="1618476"/>
            </a:xfrm>
            <a:prstGeom prst="rect">
              <a:avLst/>
            </a:prstGeom>
            <a:solidFill>
              <a:srgbClr val="FFFFFF">
                <a:shade val="85000"/>
              </a:srgbClr>
            </a:solidFill>
            <a:ln w="476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9" name="图片 28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27982">
              <a:off x="3298981" y="1805698"/>
              <a:ext cx="1801692" cy="1604513"/>
            </a:xfrm>
            <a:prstGeom prst="rect">
              <a:avLst/>
            </a:prstGeom>
            <a:solidFill>
              <a:srgbClr val="FFFFFF">
                <a:shade val="85000"/>
              </a:srgbClr>
            </a:solidFill>
            <a:ln w="476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0" name="图片 28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594209">
              <a:off x="4514411" y="1493318"/>
              <a:ext cx="2005337" cy="1572107"/>
            </a:xfrm>
            <a:prstGeom prst="rect">
              <a:avLst/>
            </a:prstGeom>
            <a:solidFill>
              <a:srgbClr val="FFFFFF">
                <a:shade val="85000"/>
              </a:srgbClr>
            </a:solidFill>
            <a:ln w="476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1" name="图片 29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2441">
              <a:off x="6039166" y="1781103"/>
              <a:ext cx="1875250" cy="1653703"/>
            </a:xfrm>
            <a:prstGeom prst="rect">
              <a:avLst/>
            </a:prstGeom>
            <a:solidFill>
              <a:srgbClr val="FFFFFF">
                <a:shade val="85000"/>
              </a:srgbClr>
            </a:solidFill>
            <a:ln w="476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7" name="图片 286"/>
            <p:cNvPicPr>
              <a:picLocks noChangeAspect="1"/>
            </p:cNvPicPr>
            <p:nvPr/>
          </p:nvPicPr>
          <p:blipFill rotWithShape="1">
            <a:blip r:embed="rId5" cstate="print">
              <a:extLst>
                <a:ext uri="{28A0092B-C50C-407E-A947-70E740481C1C}">
                  <a14:useLocalDpi xmlns:a14="http://schemas.microsoft.com/office/drawing/2010/main" val="0"/>
                </a:ext>
              </a:extLst>
            </a:blip>
            <a:srcRect r="15966"/>
            <a:stretch>
              <a:fillRect/>
            </a:stretch>
          </p:blipFill>
          <p:spPr bwMode="auto">
            <a:xfrm rot="1779345">
              <a:off x="6926951" y="2452590"/>
              <a:ext cx="1864601" cy="1483714"/>
            </a:xfrm>
            <a:prstGeom prst="rect">
              <a:avLst/>
            </a:prstGeom>
            <a:solidFill>
              <a:srgbClr val="FFFFFF">
                <a:shade val="85000"/>
              </a:srgbClr>
            </a:solidFill>
            <a:ln w="476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97" name="图片 96" descr="商业图片示例 (65).jpg"/>
          <p:cNvPicPr>
            <a:picLocks noChangeAspect="1"/>
          </p:cNvPicPr>
          <p:nvPr/>
        </p:nvPicPr>
        <p:blipFill>
          <a:blip r:embed="rId6" cstate="screen">
            <a:clrChange>
              <a:clrFrom>
                <a:srgbClr val="FFFFFF"/>
              </a:clrFrom>
              <a:clrTo>
                <a:srgbClr val="FFFFFF">
                  <a:alpha val="0"/>
                </a:srgbClr>
              </a:clrTo>
            </a:clrChange>
          </a:blip>
          <a:stretch>
            <a:fillRect/>
          </a:stretch>
        </p:blipFill>
        <p:spPr>
          <a:xfrm>
            <a:off x="10032437" y="4335421"/>
            <a:ext cx="2165920" cy="2165920"/>
          </a:xfrm>
          <a:prstGeom prst="rect">
            <a:avLst/>
          </a:prstGeom>
        </p:spPr>
      </p:pic>
      <p:grpSp>
        <p:nvGrpSpPr>
          <p:cNvPr id="18" name="组合 17"/>
          <p:cNvGrpSpPr/>
          <p:nvPr/>
        </p:nvGrpSpPr>
        <p:grpSpPr>
          <a:xfrm>
            <a:off x="6635847" y="3547076"/>
            <a:ext cx="4545015" cy="1091565"/>
            <a:chOff x="4533039" y="3046505"/>
            <a:chExt cx="3408761" cy="818674"/>
          </a:xfrm>
        </p:grpSpPr>
        <p:sp>
          <p:nvSpPr>
            <p:cNvPr id="88" name="TextBox 24"/>
            <p:cNvSpPr>
              <a:spLocks noChangeArrowheads="1"/>
            </p:cNvSpPr>
            <p:nvPr/>
          </p:nvSpPr>
          <p:spPr bwMode="auto">
            <a:xfrm>
              <a:off x="4795500" y="3046505"/>
              <a:ext cx="3146300"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defRPr/>
              </a:pPr>
              <a:r>
                <a:rPr lang="en-US" altLang="zh-CN" sz="2135" b="1" cap="all" dirty="0" smtClean="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rPr>
                <a:t>2.</a:t>
              </a:r>
              <a:r>
                <a:rPr lang="zh-CN" altLang="en-US" sz="2135" b="1" cap="all" dirty="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rPr>
                <a:t>你见过直接用数字表示电阻的阻值大小吗？</a:t>
              </a:r>
              <a:r>
                <a:rPr lang="zh-CN" altLang="en-US" sz="2135" b="1" cap="all" dirty="0" smtClean="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rPr>
                <a:t>请告诉我们在哪里有？</a:t>
              </a:r>
              <a:endParaRPr lang="zh-CN" altLang="en-US" sz="2135" b="1" cap="all" dirty="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endParaRPr>
            </a:p>
          </p:txBody>
        </p:sp>
        <p:cxnSp>
          <p:nvCxnSpPr>
            <p:cNvPr id="99" name="直接连接符 98"/>
            <p:cNvCxnSpPr/>
            <p:nvPr/>
          </p:nvCxnSpPr>
          <p:spPr>
            <a:xfrm>
              <a:off x="4533039" y="3571507"/>
              <a:ext cx="3076683"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929299" y="5054195"/>
            <a:ext cx="4782085" cy="979477"/>
            <a:chOff x="3915409" y="3876031"/>
            <a:chExt cx="3586564" cy="567927"/>
          </a:xfrm>
        </p:grpSpPr>
        <p:sp>
          <p:nvSpPr>
            <p:cNvPr id="89" name="TextBox 24"/>
            <p:cNvSpPr>
              <a:spLocks noChangeArrowheads="1"/>
            </p:cNvSpPr>
            <p:nvPr/>
          </p:nvSpPr>
          <p:spPr bwMode="auto">
            <a:xfrm>
              <a:off x="4350244" y="3876031"/>
              <a:ext cx="3151729" cy="44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defRPr/>
              </a:pPr>
              <a:r>
                <a:rPr lang="en-US" altLang="zh-CN" sz="2135" b="1" cap="all" dirty="0" smtClean="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rPr>
                <a:t>3.</a:t>
              </a:r>
              <a:r>
                <a:rPr lang="zh-CN" altLang="en-US" sz="2135" b="1" cap="all" dirty="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rPr>
                <a:t>有没有只有一个色环的电阻？</a:t>
              </a:r>
              <a:r>
                <a:rPr lang="zh-CN" altLang="en-US" sz="2135" b="1" cap="all" dirty="0" smtClean="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rPr>
                <a:t>请把</a:t>
              </a:r>
              <a:r>
                <a:rPr lang="zh-CN" altLang="en-US" sz="2135" b="1" cap="all" dirty="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rPr>
                <a:t>结果告诉大家。</a:t>
              </a:r>
              <a:endParaRPr lang="zh-CN" altLang="en-US" sz="2135" b="1" cap="all" dirty="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endParaRPr>
            </a:p>
          </p:txBody>
        </p:sp>
        <p:cxnSp>
          <p:nvCxnSpPr>
            <p:cNvPr id="100" name="直接连接符 99"/>
            <p:cNvCxnSpPr/>
            <p:nvPr/>
          </p:nvCxnSpPr>
          <p:spPr>
            <a:xfrm>
              <a:off x="3915409" y="4443958"/>
              <a:ext cx="2888839"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8496823" y="1454223"/>
            <a:ext cx="2241268" cy="526415"/>
            <a:chOff x="959385" y="1759793"/>
            <a:chExt cx="1743253" cy="454582"/>
          </a:xfrm>
        </p:grpSpPr>
        <p:sp>
          <p:nvSpPr>
            <p:cNvPr id="19" name="圆角矩形 18"/>
            <p:cNvSpPr/>
            <p:nvPr/>
          </p:nvSpPr>
          <p:spPr>
            <a:xfrm>
              <a:off x="959385" y="1769542"/>
              <a:ext cx="1307983" cy="442169"/>
            </a:xfrm>
            <a:prstGeom prst="roundRect">
              <a:avLst/>
            </a:prstGeom>
            <a:solidFill>
              <a:srgbClr val="F33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TextBox 24"/>
            <p:cNvSpPr>
              <a:spLocks noChangeArrowheads="1"/>
            </p:cNvSpPr>
            <p:nvPr/>
          </p:nvSpPr>
          <p:spPr bwMode="auto">
            <a:xfrm>
              <a:off x="976947" y="1759793"/>
              <a:ext cx="1725691" cy="45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2665" dirty="0">
                  <a:solidFill>
                    <a:schemeClr val="bg1"/>
                  </a:solidFill>
                  <a:latin typeface="微软雅黑" panose="020B0503020204020204" charset="-122"/>
                  <a:ea typeface="微软雅黑" panose="020B0503020204020204" charset="-122"/>
                  <a:sym typeface="微软雅黑" panose="020B0503020204020204" charset="-122"/>
                </a:rPr>
                <a:t>拓展新知</a:t>
              </a:r>
              <a:endParaRPr lang="zh-CN" altLang="en-US" sz="2665"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106" name="TextBox 24"/>
          <p:cNvSpPr>
            <a:spLocks noChangeArrowheads="1"/>
          </p:cNvSpPr>
          <p:nvPr/>
        </p:nvSpPr>
        <p:spPr bwMode="auto">
          <a:xfrm>
            <a:off x="7240382" y="2272661"/>
            <a:ext cx="4195067" cy="7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defRPr/>
            </a:pPr>
            <a:r>
              <a:rPr lang="en-US" altLang="zh-CN" sz="2135" b="1" cap="all" dirty="0" smtClean="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rPr>
              <a:t>1.</a:t>
            </a:r>
            <a:r>
              <a:rPr lang="zh-CN" altLang="en-US" sz="2135" b="1" cap="all" dirty="0" smtClean="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rPr>
              <a:t>为什么要用色环表示阻值大小，而不是直接用数字表示？</a:t>
            </a:r>
            <a:endParaRPr lang="zh-CN" altLang="en-US" sz="2135" b="1" cap="all" dirty="0">
              <a:ln w="0"/>
              <a:solidFill>
                <a:srgbClr val="E43F20"/>
              </a:solidFill>
              <a:effectLst>
                <a:reflection blurRad="12700" stA="50000" endPos="50000" dist="5000" dir="5400000" sy="-100000" rotWithShape="0"/>
              </a:effectLst>
              <a:latin typeface="微软雅黑" panose="020B0503020204020204" charset="-122"/>
              <a:ea typeface="微软雅黑" panose="020B0503020204020204" charset="-122"/>
              <a:sym typeface="微软雅黑" panose="020B0503020204020204" charset="-122"/>
            </a:endParaRPr>
          </a:p>
        </p:txBody>
      </p:sp>
      <p:cxnSp>
        <p:nvCxnSpPr>
          <p:cNvPr id="107" name="直接连接符 106"/>
          <p:cNvCxnSpPr/>
          <p:nvPr/>
        </p:nvCxnSpPr>
        <p:spPr>
          <a:xfrm>
            <a:off x="479376" y="758812"/>
            <a:ext cx="11233248" cy="0"/>
          </a:xfrm>
          <a:prstGeom prst="line">
            <a:avLst/>
          </a:prstGeom>
          <a:noFill/>
          <a:ln w="3175" cap="flat" cmpd="sng" algn="ctr">
            <a:solidFill>
              <a:srgbClr val="5E5E5E">
                <a:shade val="95000"/>
                <a:satMod val="105000"/>
              </a:srgbClr>
            </a:solidFill>
            <a:prstDash val="sysDot"/>
            <a:headEnd type="oval" w="sm" len="sm"/>
            <a:tailEnd type="oval" w="sm" len="sm"/>
          </a:ln>
          <a:effectLst/>
        </p:spPr>
      </p:cxnSp>
      <p:grpSp>
        <p:nvGrpSpPr>
          <p:cNvPr id="108" name="组合 107"/>
          <p:cNvGrpSpPr/>
          <p:nvPr/>
        </p:nvGrpSpPr>
        <p:grpSpPr>
          <a:xfrm>
            <a:off x="414421" y="171279"/>
            <a:ext cx="2311144" cy="587533"/>
            <a:chOff x="-3" y="1614816"/>
            <a:chExt cx="1733358" cy="440650"/>
          </a:xfrm>
        </p:grpSpPr>
        <p:sp>
          <p:nvSpPr>
            <p:cNvPr id="109" name="矩形 108"/>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lstStyle/>
            <a:p>
              <a:pPr algn="ctr"/>
              <a:r>
                <a:rPr lang="en-US" altLang="zh-CN" sz="2400" kern="0" dirty="0">
                  <a:solidFill>
                    <a:prstClr val="white"/>
                  </a:solidFill>
                  <a:latin typeface="Agency FB"/>
                  <a:ea typeface="微软雅黑" panose="020B0503020204020204" charset="-122"/>
                </a:rPr>
                <a:t>   </a:t>
              </a:r>
              <a:endParaRPr lang="zh-CN" altLang="en-US" sz="2400" kern="0" dirty="0">
                <a:solidFill>
                  <a:prstClr val="white"/>
                </a:solidFill>
                <a:latin typeface="Agency FB"/>
                <a:ea typeface="微软雅黑" panose="020B0503020204020204" charset="-122"/>
              </a:endParaRPr>
            </a:p>
          </p:txBody>
        </p:sp>
        <p:grpSp>
          <p:nvGrpSpPr>
            <p:cNvPr id="110" name="组合 109"/>
            <p:cNvGrpSpPr/>
            <p:nvPr/>
          </p:nvGrpSpPr>
          <p:grpSpPr>
            <a:xfrm>
              <a:off x="0" y="1614816"/>
              <a:ext cx="442999" cy="440649"/>
              <a:chOff x="-7570" y="1050984"/>
              <a:chExt cx="442999" cy="440649"/>
            </a:xfrm>
          </p:grpSpPr>
          <p:sp>
            <p:nvSpPr>
              <p:cNvPr id="112" name="同侧圆角矩形 111"/>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24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113" name="组合 112"/>
              <p:cNvGrpSpPr/>
              <p:nvPr/>
            </p:nvGrpSpPr>
            <p:grpSpPr>
              <a:xfrm>
                <a:off x="78928" y="1141623"/>
                <a:ext cx="263485" cy="263485"/>
                <a:chOff x="3275856" y="1272976"/>
                <a:chExt cx="938734" cy="938734"/>
              </a:xfrm>
            </p:grpSpPr>
            <p:sp>
              <p:nvSpPr>
                <p:cNvPr id="114" name="椭圆 113"/>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115" name="椭圆 114"/>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111" name="TextBox 110"/>
            <p:cNvSpPr txBox="1"/>
            <p:nvPr/>
          </p:nvSpPr>
          <p:spPr>
            <a:xfrm>
              <a:off x="705826" y="1622098"/>
              <a:ext cx="904399" cy="3733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665" b="1" i="0" u="none" strike="noStrike" kern="0" cap="none" spc="0" normalizeH="0" baseline="0" noProof="0" dirty="0" smtClean="0">
                  <a:ln>
                    <a:noFill/>
                  </a:ln>
                  <a:solidFill>
                    <a:prstClr val="white"/>
                  </a:solidFill>
                  <a:effectLst/>
                  <a:uLnTx/>
                  <a:uFillTx/>
                  <a:latin typeface="微软雅黑" panose="020B0503020204020204" charset="-122"/>
                </a:rPr>
                <a:t>环节五</a:t>
              </a:r>
              <a:endParaRPr kumimoji="0" lang="zh-CN" altLang="en-US" sz="2665" b="1" i="0" u="none" strike="noStrike" kern="0" cap="none" spc="0" normalizeH="0" baseline="0" noProof="0" dirty="0">
                <a:ln>
                  <a:noFill/>
                </a:ln>
                <a:solidFill>
                  <a:prstClr val="white"/>
                </a:solidFill>
                <a:effectLst/>
                <a:uLnTx/>
                <a:uFillTx/>
                <a:latin typeface="微软雅黑" panose="020B0503020204020204" charset="-122"/>
              </a:endParaRPr>
            </a:p>
          </p:txBody>
        </p:sp>
      </p:grpSp>
      <p:sp>
        <p:nvSpPr>
          <p:cNvPr id="116" name="TextBox 115"/>
          <p:cNvSpPr txBox="1"/>
          <p:nvPr/>
        </p:nvSpPr>
        <p:spPr>
          <a:xfrm>
            <a:off x="2739728" y="225331"/>
            <a:ext cx="3251835" cy="497840"/>
          </a:xfrm>
          <a:prstGeom prst="rect">
            <a:avLst/>
          </a:prstGeom>
          <a:noFill/>
        </p:spPr>
        <p:txBody>
          <a:bodyPr wrap="none" rtlCol="0">
            <a:spAutoFit/>
          </a:bodyPr>
          <a:lstStyle/>
          <a:p>
            <a:r>
              <a:rPr lang="zh-CN" altLang="en-US" sz="2665" b="1" dirty="0" smtClean="0">
                <a:solidFill>
                  <a:srgbClr val="C00000"/>
                </a:solidFill>
              </a:rPr>
              <a:t>评价反馈</a:t>
            </a:r>
            <a:r>
              <a:rPr lang="zh-CN" altLang="zh-CN" sz="2665" b="1" dirty="0" smtClean="0">
                <a:solidFill>
                  <a:srgbClr val="C00000"/>
                </a:solidFill>
              </a:rPr>
              <a:t>，</a:t>
            </a:r>
            <a:r>
              <a:rPr lang="zh-CN" altLang="en-US" sz="2665" b="1" dirty="0" smtClean="0">
                <a:solidFill>
                  <a:srgbClr val="C00000"/>
                </a:solidFill>
              </a:rPr>
              <a:t>拓展</a:t>
            </a:r>
            <a:r>
              <a:rPr lang="zh-CN" altLang="zh-CN" sz="2665" b="1" dirty="0" smtClean="0">
                <a:solidFill>
                  <a:srgbClr val="C00000"/>
                </a:solidFill>
              </a:rPr>
              <a:t>新知</a:t>
            </a:r>
            <a:endParaRPr lang="zh-CN" altLang="en-US" sz="2665" b="1" dirty="0">
              <a:solidFill>
                <a:srgbClr val="C00000"/>
              </a:solidFill>
            </a:endParaRPr>
          </a:p>
        </p:txBody>
      </p:sp>
      <p:sp>
        <p:nvSpPr>
          <p:cNvPr id="34827" name="Rectangle 11"/>
          <p:cNvSpPr/>
          <p:nvPr/>
        </p:nvSpPr>
        <p:spPr>
          <a:xfrm>
            <a:off x="594043" y="3546793"/>
            <a:ext cx="4248150" cy="579120"/>
          </a:xfrm>
          <a:prstGeom prst="rect">
            <a:avLst/>
          </a:prstGeom>
          <a:noFill/>
          <a:ln w="9525">
            <a:noFill/>
          </a:ln>
        </p:spPr>
        <p:txBody>
          <a:bodyPr anchor="t">
            <a:spAutoFit/>
          </a:bodyPr>
          <a:p>
            <a:pPr lvl="0" indent="0"/>
            <a:r>
              <a:rPr lang="zh-CN" altLang="en-US" sz="3200" b="1" dirty="0">
                <a:latin typeface="楷体" panose="02010609060101010101" pitchFamily="49" charset="-122"/>
                <a:ea typeface="楷体" panose="02010609060101010101" pitchFamily="49" charset="-122"/>
              </a:rPr>
              <a:t>学习达成度反馈总结</a:t>
            </a:r>
            <a:endParaRPr lang="zh-CN" altLang="en-US" sz="3200" b="1" dirty="0">
              <a:latin typeface="楷体" panose="02010609060101010101" pitchFamily="49" charset="-122"/>
              <a:ea typeface="楷体" panose="02010609060101010101" pitchFamily="49" charset="-122"/>
            </a:endParaRPr>
          </a:p>
        </p:txBody>
      </p:sp>
      <p:sp>
        <p:nvSpPr>
          <p:cNvPr id="34828" name="Rectangle 12"/>
          <p:cNvSpPr/>
          <p:nvPr/>
        </p:nvSpPr>
        <p:spPr>
          <a:xfrm>
            <a:off x="594043" y="4335145"/>
            <a:ext cx="4824412" cy="579438"/>
          </a:xfrm>
          <a:prstGeom prst="rect">
            <a:avLst/>
          </a:prstGeom>
          <a:noFill/>
          <a:ln w="9525">
            <a:noFill/>
          </a:ln>
        </p:spPr>
        <p:txBody>
          <a:bodyPr anchor="t">
            <a:spAutoFit/>
          </a:bodyPr>
          <a:p>
            <a:pPr lvl="0" indent="0"/>
            <a:r>
              <a:rPr lang="zh-CN" altLang="en-US" sz="3200" b="1" dirty="0">
                <a:latin typeface="楷体" panose="02010609060101010101" pitchFamily="49" charset="-122"/>
                <a:ea typeface="楷体" panose="02010609060101010101" pitchFamily="49" charset="-122"/>
              </a:rPr>
              <a:t>各小组本节课表现总结</a:t>
            </a:r>
            <a:endParaRPr lang="zh-CN" altLang="en-US" sz="3200" b="1" dirty="0">
              <a:latin typeface="楷体" panose="02010609060101010101" pitchFamily="49" charset="-122"/>
              <a:ea typeface="楷体" panose="02010609060101010101" pitchFamily="49" charset="-122"/>
            </a:endParaRPr>
          </a:p>
        </p:txBody>
      </p:sp>
      <p:sp>
        <p:nvSpPr>
          <p:cNvPr id="34829" name="Rectangle 13"/>
          <p:cNvSpPr/>
          <p:nvPr/>
        </p:nvSpPr>
        <p:spPr>
          <a:xfrm>
            <a:off x="269240" y="2272665"/>
            <a:ext cx="6366510" cy="1066800"/>
          </a:xfrm>
          <a:prstGeom prst="rect">
            <a:avLst/>
          </a:prstGeom>
          <a:noFill/>
          <a:ln w="9525">
            <a:noFill/>
          </a:ln>
        </p:spPr>
        <p:txBody>
          <a:bodyPr wrap="square" anchor="ctr">
            <a:spAutoFit/>
          </a:bodyPr>
          <a:p>
            <a:pPr lvl="0" indent="0" eaLnBrk="0" hangingPunct="0"/>
            <a:r>
              <a:rPr lang="zh-CN" altLang="en-US" sz="3200" b="1" dirty="0">
                <a:latin typeface="楷体" panose="02010609060101010101" pitchFamily="49" charset="-122"/>
                <a:ea typeface="楷体" panose="02010609060101010101" pitchFamily="49" charset="-122"/>
              </a:rPr>
              <a:t>科学严谨的学习态度，形成规范的操作习惯，学会与他人合作沟通。</a:t>
            </a:r>
            <a:r>
              <a:rPr lang="zh-CN" altLang="en-US" dirty="0">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p:txBody>
      </p:sp>
      <p:pic>
        <p:nvPicPr>
          <p:cNvPr id="34835" name="Picture 19" descr="dian2"/>
          <p:cNvPicPr>
            <a:picLocks noChangeAspect="1"/>
          </p:cNvPicPr>
          <p:nvPr/>
        </p:nvPicPr>
        <p:blipFill>
          <a:blip r:embed="rId7">
            <a:clrChange>
              <a:clrFrom>
                <a:srgbClr val="FFFFFF"/>
              </a:clrFrom>
              <a:clrTo>
                <a:srgbClr val="FFFFFF">
                  <a:alpha val="0"/>
                </a:srgbClr>
              </a:clrTo>
            </a:clrChange>
          </a:blip>
          <a:stretch>
            <a:fillRect/>
          </a:stretch>
        </p:blipFill>
        <p:spPr>
          <a:xfrm>
            <a:off x="69850" y="2642235"/>
            <a:ext cx="344488" cy="327025"/>
          </a:xfrm>
          <a:prstGeom prst="rect">
            <a:avLst/>
          </a:prstGeom>
          <a:noFill/>
          <a:ln w="9525">
            <a:noFill/>
          </a:ln>
        </p:spPr>
      </p:pic>
      <p:pic>
        <p:nvPicPr>
          <p:cNvPr id="34836" name="Picture 20" descr="dian3"/>
          <p:cNvPicPr>
            <a:picLocks noChangeAspect="1"/>
          </p:cNvPicPr>
          <p:nvPr/>
        </p:nvPicPr>
        <p:blipFill>
          <a:blip r:embed="rId8">
            <a:clrChange>
              <a:clrFrom>
                <a:srgbClr val="FDFFFF"/>
              </a:clrFrom>
              <a:clrTo>
                <a:srgbClr val="FDFFFF">
                  <a:alpha val="0"/>
                </a:srgbClr>
              </a:clrTo>
            </a:clrChange>
          </a:blip>
          <a:stretch>
            <a:fillRect/>
          </a:stretch>
        </p:blipFill>
        <p:spPr>
          <a:xfrm>
            <a:off x="93980" y="3683953"/>
            <a:ext cx="296863" cy="304800"/>
          </a:xfrm>
          <a:prstGeom prst="rect">
            <a:avLst/>
          </a:prstGeom>
          <a:noFill/>
          <a:ln w="9525">
            <a:noFill/>
          </a:ln>
        </p:spPr>
      </p:pic>
      <p:pic>
        <p:nvPicPr>
          <p:cNvPr id="34837" name="Picture 21" descr="dian2"/>
          <p:cNvPicPr>
            <a:picLocks noChangeAspect="1"/>
          </p:cNvPicPr>
          <p:nvPr/>
        </p:nvPicPr>
        <p:blipFill>
          <a:blip r:embed="rId7">
            <a:clrChange>
              <a:clrFrom>
                <a:srgbClr val="FFFFFF"/>
              </a:clrFrom>
              <a:clrTo>
                <a:srgbClr val="FFFFFF">
                  <a:alpha val="0"/>
                </a:srgbClr>
              </a:clrTo>
            </a:clrChange>
          </a:blip>
          <a:stretch>
            <a:fillRect/>
          </a:stretch>
        </p:blipFill>
        <p:spPr>
          <a:xfrm>
            <a:off x="93980" y="4461510"/>
            <a:ext cx="344488" cy="327025"/>
          </a:xfrm>
          <a:prstGeom prst="rect">
            <a:avLst/>
          </a:prstGeom>
          <a:noFill/>
          <a:ln w="9525">
            <a:noFill/>
          </a:ln>
        </p:spPr>
      </p:pic>
      <p:pic>
        <p:nvPicPr>
          <p:cNvPr id="34832" name="Picture 23" descr="01"/>
          <p:cNvPicPr>
            <a:picLocks noChangeAspect="1"/>
          </p:cNvPicPr>
          <p:nvPr/>
        </p:nvPicPr>
        <p:blipFill>
          <a:blip r:embed="rId9"/>
          <a:srcRect l="5263" t="18422" r="5263" b="15790"/>
          <a:stretch>
            <a:fillRect/>
          </a:stretch>
        </p:blipFill>
        <p:spPr>
          <a:xfrm>
            <a:off x="1005205" y="4914900"/>
            <a:ext cx="2590800" cy="1905000"/>
          </a:xfrm>
          <a:prstGeom prst="rect">
            <a:avLst/>
          </a:prstGeom>
          <a:noFill/>
          <a:ln w="9525">
            <a:noFill/>
          </a:ln>
          <a:effectLst>
            <a:outerShdw dist="107763" dir="2699999" algn="ctr" rotWithShape="0">
              <a:srgbClr val="808080">
                <a:alpha val="50000"/>
              </a:srgbClr>
            </a:outerShdw>
          </a:effectLst>
        </p:spPr>
      </p:pic>
      <p:grpSp>
        <p:nvGrpSpPr>
          <p:cNvPr id="4" name="组合 3"/>
          <p:cNvGrpSpPr/>
          <p:nvPr/>
        </p:nvGrpSpPr>
        <p:grpSpPr>
          <a:xfrm>
            <a:off x="794908" y="1252928"/>
            <a:ext cx="2241268" cy="526415"/>
            <a:chOff x="959385" y="1759793"/>
            <a:chExt cx="1743253" cy="454582"/>
          </a:xfrm>
        </p:grpSpPr>
        <p:sp>
          <p:nvSpPr>
            <p:cNvPr id="6" name="圆角矩形 5"/>
            <p:cNvSpPr/>
            <p:nvPr/>
          </p:nvSpPr>
          <p:spPr>
            <a:xfrm>
              <a:off x="959385" y="1769542"/>
              <a:ext cx="1307983" cy="442169"/>
            </a:xfrm>
            <a:prstGeom prst="roundRect">
              <a:avLst/>
            </a:prstGeom>
            <a:solidFill>
              <a:srgbClr val="F33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TextBox 24"/>
            <p:cNvSpPr>
              <a:spLocks noChangeArrowheads="1"/>
            </p:cNvSpPr>
            <p:nvPr/>
          </p:nvSpPr>
          <p:spPr bwMode="auto">
            <a:xfrm>
              <a:off x="976947" y="1759793"/>
              <a:ext cx="1725691" cy="45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buFont typeface="Arial" panose="020B0604020202020204" pitchFamily="34" charset="0"/>
                <a:buNone/>
              </a:pPr>
              <a:r>
                <a:rPr lang="zh-CN" altLang="en-US" sz="2665" dirty="0">
                  <a:solidFill>
                    <a:schemeClr val="bg1"/>
                  </a:solidFill>
                  <a:latin typeface="微软雅黑" panose="020B0503020204020204" charset="-122"/>
                  <a:ea typeface="微软雅黑" panose="020B0503020204020204" charset="-122"/>
                  <a:sym typeface="微软雅黑" panose="020B0503020204020204" charset="-122"/>
                </a:rPr>
                <a:t>评价反馈</a:t>
              </a:r>
              <a:endParaRPr lang="zh-CN" altLang="en-US" sz="2665"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14" name="文本框 13"/>
          <p:cNvSpPr txBox="1"/>
          <p:nvPr/>
        </p:nvSpPr>
        <p:spPr>
          <a:xfrm>
            <a:off x="6635750" y="225425"/>
            <a:ext cx="2034540" cy="613410"/>
          </a:xfrm>
          <a:prstGeom prst="rect">
            <a:avLst/>
          </a:prstGeom>
          <a:noFill/>
        </p:spPr>
        <p:txBody>
          <a:bodyPr wrap="none" rtlCol="0">
            <a:spAutoFit/>
          </a:bodyPr>
          <a:p>
            <a:pPr algn="l"/>
            <a:r>
              <a:rPr lang="zh-CN" altLang="en-US" sz="3200" b="1" dirty="0">
                <a:latin typeface="+mj-lt"/>
                <a:ea typeface="微软雅黑" panose="020B0503020204020204" charset="-122"/>
                <a:sym typeface="+mn-ea"/>
              </a:rPr>
              <a:t>（</a:t>
            </a:r>
            <a:r>
              <a:rPr lang="en-US" altLang="zh-CN" sz="3200" b="1" dirty="0">
                <a:latin typeface="+mj-lt"/>
                <a:ea typeface="微软雅黑" panose="020B0503020204020204" charset="-122"/>
                <a:sym typeface="+mn-ea"/>
              </a:rPr>
              <a:t>5</a:t>
            </a:r>
            <a:r>
              <a:rPr lang="zh-CN" altLang="en-US" sz="3200" b="1" dirty="0">
                <a:latin typeface="+mj-lt"/>
                <a:ea typeface="微软雅黑" panose="020B0503020204020204" charset="-122"/>
                <a:sym typeface="+mn-ea"/>
              </a:rPr>
              <a:t>分钟</a:t>
            </a:r>
            <a:r>
              <a:rPr lang="zh-CN" altLang="en-US" sz="3200" b="1" dirty="0" smtClean="0">
                <a:latin typeface="+mj-lt"/>
                <a:ea typeface="微软雅黑" panose="020B0503020204020204" charset="-122"/>
                <a:sym typeface="+mn-ea"/>
              </a:rPr>
              <a:t>）</a:t>
            </a:r>
            <a:endParaRPr lang="en-US" altLang="zh-CN" sz="3200" b="1" dirty="0">
              <a:latin typeface="+mj-lt"/>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08"/>
                                        </p:tgtEl>
                                      </p:cBhvr>
                                    </p:animEffect>
                                    <p:animScale>
                                      <p:cBhvr>
                                        <p:cTn id="13" dur="250" autoRev="1" fill="hold"/>
                                        <p:tgtEl>
                                          <p:spTgt spid="108"/>
                                        </p:tgtEl>
                                      </p:cBhvr>
                                      <p:by x="105000" y="105000"/>
                                    </p:animScale>
                                  </p:childTnLst>
                                </p:cTn>
                              </p:par>
                            </p:childTnLst>
                          </p:cTn>
                        </p:par>
                        <p:par>
                          <p:cTn id="14" fill="hold">
                            <p:stCondLst>
                              <p:cond delay="1000"/>
                            </p:stCondLst>
                            <p:childTnLst>
                              <p:par>
                                <p:cTn id="15" presetID="24" presetClass="emph" presetSubtype="0" repeatCount="3000" fill="hold" grpId="1" nodeType="afterEffect">
                                  <p:stCondLst>
                                    <p:cond delay="0"/>
                                  </p:stCondLst>
                                  <p:childTnLst>
                                    <p:animClr clrSpc="hsl" dir="cw">
                                      <p:cBhvr override="childStyle">
                                        <p:cTn id="16" dur="500" fill="hold"/>
                                        <p:tgtEl>
                                          <p:spTgt spid="116"/>
                                        </p:tgtEl>
                                        <p:attrNameLst>
                                          <p:attrName>style.color</p:attrName>
                                        </p:attrNameLst>
                                      </p:cBhvr>
                                      <p:by>
                                        <p:hsl h="0" s="-12549" l="-25098"/>
                                      </p:by>
                                    </p:animClr>
                                    <p:animClr clrSpc="hsl" dir="cw">
                                      <p:cBhvr>
                                        <p:cTn id="17" dur="500" fill="hold"/>
                                        <p:tgtEl>
                                          <p:spTgt spid="116"/>
                                        </p:tgtEl>
                                        <p:attrNameLst>
                                          <p:attrName>fillcolor</p:attrName>
                                        </p:attrNameLst>
                                      </p:cBhvr>
                                      <p:by>
                                        <p:hsl h="0" s="-12549" l="-25098"/>
                                      </p:by>
                                    </p:animClr>
                                    <p:animClr clrSpc="hsl" dir="cw">
                                      <p:cBhvr>
                                        <p:cTn id="18" dur="500" fill="hold"/>
                                        <p:tgtEl>
                                          <p:spTgt spid="116"/>
                                        </p:tgtEl>
                                        <p:attrNameLst>
                                          <p:attrName>stroke.color</p:attrName>
                                        </p:attrNameLst>
                                      </p:cBhvr>
                                      <p:by>
                                        <p:hsl h="0" s="-12549" l="-25098"/>
                                      </p:by>
                                    </p:animClr>
                                    <p:set>
                                      <p:cBhvr>
                                        <p:cTn id="19" dur="500" fill="hold"/>
                                        <p:tgtEl>
                                          <p:spTgt spid="116"/>
                                        </p:tgtEl>
                                        <p:attrNameLst>
                                          <p:attrName>fill.type</p:attrName>
                                        </p:attrNameLst>
                                      </p:cBhvr>
                                      <p:to>
                                        <p:strVal val="solid"/>
                                      </p:to>
                                    </p:se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34829"/>
                                        </p:tgtEl>
                                        <p:attrNameLst>
                                          <p:attrName>style.visibility</p:attrName>
                                        </p:attrNameLst>
                                      </p:cBhvr>
                                      <p:to>
                                        <p:strVal val="visible"/>
                                      </p:to>
                                    </p:set>
                                    <p:animEffect transition="in" filter="blinds(horizontal)">
                                      <p:cBhvr>
                                        <p:cTn id="29" dur="500"/>
                                        <p:tgtEl>
                                          <p:spTgt spid="3482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4828"/>
                                        </p:tgtEl>
                                        <p:attrNameLst>
                                          <p:attrName>style.visibility</p:attrName>
                                        </p:attrNameLst>
                                      </p:cBhvr>
                                      <p:to>
                                        <p:strVal val="visible"/>
                                      </p:to>
                                    </p:set>
                                    <p:animEffect transition="in" filter="blinds(horizontal)">
                                      <p:cBhvr>
                                        <p:cTn id="34" dur="500"/>
                                        <p:tgtEl>
                                          <p:spTgt spid="3482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4827"/>
                                        </p:tgtEl>
                                        <p:attrNameLst>
                                          <p:attrName>style.visibility</p:attrName>
                                        </p:attrNameLst>
                                      </p:cBhvr>
                                      <p:to>
                                        <p:strVal val="visible"/>
                                      </p:to>
                                    </p:set>
                                    <p:animEffect transition="in" filter="blinds(horizontal)">
                                      <p:cBhvr>
                                        <p:cTn id="39" dur="500"/>
                                        <p:tgtEl>
                                          <p:spTgt spid="3482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wipe(down)">
                                      <p:cBhvr>
                                        <p:cTn id="51" dur="1000"/>
                                        <p:tgtEl>
                                          <p:spTgt spid="10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00"/>
                                        <p:tgtEl>
                                          <p:spTgt spid="20"/>
                                        </p:tgtEl>
                                      </p:cBhvr>
                                    </p:animEffect>
                                  </p:childTnLst>
                                </p:cTn>
                              </p:par>
                            </p:childTnLst>
                          </p:cTn>
                        </p:par>
                        <p:par>
                          <p:cTn id="62" fill="hold">
                            <p:stCondLst>
                              <p:cond delay="500"/>
                            </p:stCondLst>
                            <p:childTnLst>
                              <p:par>
                                <p:cTn id="63" presetID="47" presetClass="entr" presetSubtype="0" fill="hold" nodeType="after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fade">
                                      <p:cBhvr>
                                        <p:cTn id="65" dur="1000"/>
                                        <p:tgtEl>
                                          <p:spTgt spid="97"/>
                                        </p:tgtEl>
                                      </p:cBhvr>
                                    </p:animEffect>
                                    <p:anim calcmode="lin" valueType="num">
                                      <p:cBhvr>
                                        <p:cTn id="66" dur="1000" fill="hold"/>
                                        <p:tgtEl>
                                          <p:spTgt spid="97"/>
                                        </p:tgtEl>
                                        <p:attrNameLst>
                                          <p:attrName>ppt_x</p:attrName>
                                        </p:attrNameLst>
                                      </p:cBhvr>
                                      <p:tavLst>
                                        <p:tav tm="0">
                                          <p:val>
                                            <p:strVal val="#ppt_x"/>
                                          </p:val>
                                        </p:tav>
                                        <p:tav tm="100000">
                                          <p:val>
                                            <p:strVal val="#ppt_x"/>
                                          </p:val>
                                        </p:tav>
                                      </p:tavLst>
                                    </p:anim>
                                    <p:anim calcmode="lin" valueType="num">
                                      <p:cBhvr>
                                        <p:cTn id="67" dur="1000" fill="hold"/>
                                        <p:tgtEl>
                                          <p:spTgt spid="97"/>
                                        </p:tgtEl>
                                        <p:attrNameLst>
                                          <p:attrName>ppt_y</p:attrName>
                                        </p:attrNameLst>
                                      </p:cBhvr>
                                      <p:tavLst>
                                        <p:tav tm="0">
                                          <p:val>
                                            <p:strVal val="#ppt_y-.1"/>
                                          </p:val>
                                        </p:tav>
                                        <p:tav tm="100000">
                                          <p:val>
                                            <p:strVal val="#ppt_y"/>
                                          </p:val>
                                        </p:tav>
                                      </p:tavLst>
                                    </p:anim>
                                  </p:childTnLst>
                                </p:cTn>
                              </p:par>
                            </p:childTnLst>
                          </p:cTn>
                        </p:par>
                        <p:par>
                          <p:cTn id="68" fill="hold">
                            <p:stCondLst>
                              <p:cond delay="1500"/>
                            </p:stCondLst>
                            <p:childTnLst>
                              <p:par>
                                <p:cTn id="69" presetID="2" presetClass="entr" presetSubtype="8"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additive="base">
                                        <p:cTn id="71" dur="500" fill="hold"/>
                                        <p:tgtEl>
                                          <p:spTgt spid="108"/>
                                        </p:tgtEl>
                                        <p:attrNameLst>
                                          <p:attrName>ppt_x</p:attrName>
                                        </p:attrNameLst>
                                      </p:cBhvr>
                                      <p:tavLst>
                                        <p:tav tm="0">
                                          <p:val>
                                            <p:strVal val="0-#ppt_w/2"/>
                                          </p:val>
                                        </p:tav>
                                        <p:tav tm="100000">
                                          <p:val>
                                            <p:strVal val="#ppt_x"/>
                                          </p:val>
                                        </p:tav>
                                      </p:tavLst>
                                    </p:anim>
                                    <p:anim calcmode="lin" valueType="num">
                                      <p:cBhvr additive="base">
                                        <p:cTn id="72" dur="500" fill="hold"/>
                                        <p:tgtEl>
                                          <p:spTgt spid="108"/>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wipe(left)">
                                      <p:cBhvr>
                                        <p:cTn id="76" dur="500"/>
                                        <p:tgtEl>
                                          <p:spTgt spid="116"/>
                                        </p:tgtEl>
                                      </p:cBhvr>
                                    </p:animEffect>
                                  </p:childTnLst>
                                </p:cTn>
                              </p:par>
                              <p:par>
                                <p:cTn id="77" presetID="3" presetClass="entr" presetSubtype="10" fill="hold" nodeType="withEffect">
                                  <p:stCondLst>
                                    <p:cond delay="0"/>
                                  </p:stCondLst>
                                  <p:childTnLst>
                                    <p:set>
                                      <p:cBhvr>
                                        <p:cTn id="78" dur="1" fill="hold">
                                          <p:stCondLst>
                                            <p:cond delay="0"/>
                                          </p:stCondLst>
                                        </p:cTn>
                                        <p:tgtEl>
                                          <p:spTgt spid="34835"/>
                                        </p:tgtEl>
                                        <p:attrNameLst>
                                          <p:attrName>style.visibility</p:attrName>
                                        </p:attrNameLst>
                                      </p:cBhvr>
                                      <p:to>
                                        <p:strVal val="visible"/>
                                      </p:to>
                                    </p:set>
                                    <p:animEffect transition="in" filter="blinds(horizontal)">
                                      <p:cBhvr>
                                        <p:cTn id="79" dur="500"/>
                                        <p:tgtEl>
                                          <p:spTgt spid="34835"/>
                                        </p:tgtEl>
                                      </p:cBhvr>
                                    </p:animEffect>
                                  </p:childTnLst>
                                </p:cTn>
                              </p:par>
                              <p:par>
                                <p:cTn id="80" presetID="3" presetClass="entr" presetSubtype="10" fill="hold" nodeType="withEffect">
                                  <p:stCondLst>
                                    <p:cond delay="0"/>
                                  </p:stCondLst>
                                  <p:childTnLst>
                                    <p:set>
                                      <p:cBhvr>
                                        <p:cTn id="81" dur="1" fill="hold">
                                          <p:stCondLst>
                                            <p:cond delay="0"/>
                                          </p:stCondLst>
                                        </p:cTn>
                                        <p:tgtEl>
                                          <p:spTgt spid="34836"/>
                                        </p:tgtEl>
                                        <p:attrNameLst>
                                          <p:attrName>style.visibility</p:attrName>
                                        </p:attrNameLst>
                                      </p:cBhvr>
                                      <p:to>
                                        <p:strVal val="visible"/>
                                      </p:to>
                                    </p:set>
                                    <p:animEffect transition="in" filter="blinds(horizontal)">
                                      <p:cBhvr>
                                        <p:cTn id="82" dur="500"/>
                                        <p:tgtEl>
                                          <p:spTgt spid="34836"/>
                                        </p:tgtEl>
                                      </p:cBhvr>
                                    </p:animEffect>
                                  </p:childTnLst>
                                </p:cTn>
                              </p:par>
                              <p:par>
                                <p:cTn id="83" presetID="3" presetClass="entr" presetSubtype="10" fill="hold" nodeType="withEffect">
                                  <p:stCondLst>
                                    <p:cond delay="0"/>
                                  </p:stCondLst>
                                  <p:childTnLst>
                                    <p:set>
                                      <p:cBhvr>
                                        <p:cTn id="84" dur="1" fill="hold">
                                          <p:stCondLst>
                                            <p:cond delay="0"/>
                                          </p:stCondLst>
                                        </p:cTn>
                                        <p:tgtEl>
                                          <p:spTgt spid="34837"/>
                                        </p:tgtEl>
                                        <p:attrNameLst>
                                          <p:attrName>style.visibility</p:attrName>
                                        </p:attrNameLst>
                                      </p:cBhvr>
                                      <p:to>
                                        <p:strVal val="visible"/>
                                      </p:to>
                                    </p:set>
                                    <p:animEffect transition="in" filter="blinds(horizontal)">
                                      <p:cBhvr>
                                        <p:cTn id="85" dur="500"/>
                                        <p:tgtEl>
                                          <p:spTgt spid="3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6" grpId="0"/>
      <p:bldP spid="116" grpId="1"/>
      <p:bldP spid="34827" grpId="0"/>
      <p:bldP spid="34828" grpId="0"/>
      <p:bldP spid="348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5"/>
          <p:cNvSpPr/>
          <p:nvPr/>
        </p:nvSpPr>
        <p:spPr>
          <a:xfrm>
            <a:off x="986155" y="1843405"/>
            <a:ext cx="10354310" cy="4553585"/>
          </a:xfrm>
          <a:prstGeom prst="rect">
            <a:avLst/>
          </a:prstGeom>
          <a:noFill/>
          <a:ln w="28575" cap="flat" cmpd="sng">
            <a:solidFill>
              <a:schemeClr val="accent2"/>
            </a:solidFill>
            <a:prstDash val="solid"/>
            <a:miter/>
            <a:headEnd type="none" w="med" len="med"/>
            <a:tailEnd type="none" w="med" len="med"/>
          </a:ln>
        </p:spPr>
        <p:txBody>
          <a:bodyPr wrap="square">
            <a:spAutoFit/>
          </a:bodyPr>
          <a:p>
            <a:pPr lvl="0" eaLnBrk="1" latinLnBrk="1" hangingPunct="1"/>
            <a:r>
              <a:rPr lang="zh-CN" altLang="en-US" sz="2400" b="1" dirty="0">
                <a:solidFill>
                  <a:srgbClr val="000000"/>
                </a:solidFill>
                <a:latin typeface="宋体" panose="02010600030101010101" pitchFamily="2" charset="-122"/>
                <a:ea typeface="宋体" panose="02010600030101010101" pitchFamily="2" charset="-122"/>
              </a:rPr>
              <a:t>一、色环表示的意义</a:t>
            </a:r>
            <a:endParaRPr lang="zh-CN" altLang="en-US" sz="2400" b="1" dirty="0">
              <a:solidFill>
                <a:srgbClr val="000000"/>
              </a:solidFill>
              <a:latin typeface="宋体" panose="02010600030101010101" pitchFamily="2" charset="-122"/>
              <a:ea typeface="宋体" panose="02010600030101010101" pitchFamily="2" charset="-122"/>
            </a:endParaRPr>
          </a:p>
          <a:p>
            <a:pPr lvl="0" eaLnBrk="1" latinLnBrk="1" hangingPunct="1"/>
            <a:r>
              <a:rPr lang="zh-CN" altLang="en-US" sz="2400" b="1" dirty="0">
                <a:solidFill>
                  <a:srgbClr val="000000"/>
                </a:solidFill>
                <a:latin typeface="宋体" panose="02010600030101010101" pitchFamily="2" charset="-122"/>
                <a:ea typeface="宋体" panose="02010600030101010101" pitchFamily="2" charset="-122"/>
              </a:rPr>
              <a:t>        电阻表面可以用不同颜色的色环表示电阻的称阻值和允许误差。</a:t>
            </a:r>
            <a:endParaRPr lang="zh-CN" altLang="en-US" sz="2400" b="1" dirty="0">
              <a:solidFill>
                <a:srgbClr val="000000"/>
              </a:solidFill>
              <a:latin typeface="宋体" panose="02010600030101010101" pitchFamily="2" charset="-122"/>
              <a:ea typeface="宋体" panose="02010600030101010101" pitchFamily="2" charset="-122"/>
            </a:endParaRPr>
          </a:p>
          <a:p>
            <a:pPr lvl="0" eaLnBrk="1" latinLnBrk="1" hangingPunct="1">
              <a:spcBef>
                <a:spcPct val="20000"/>
              </a:spcBef>
              <a:buClr>
                <a:schemeClr val="hlink"/>
              </a:buClr>
              <a:buFont typeface="Wingdings" panose="05000000000000000000" pitchFamily="2" charset="2"/>
              <a:buNone/>
            </a:pPr>
            <a:r>
              <a:rPr lang="zh-CN" altLang="en-US" sz="2400" b="1" dirty="0">
                <a:solidFill>
                  <a:srgbClr val="000000"/>
                </a:solidFill>
                <a:latin typeface="宋体" panose="02010600030101010101" pitchFamily="2" charset="-122"/>
                <a:ea typeface="宋体" panose="02010600030101010101" pitchFamily="2" charset="-122"/>
              </a:rPr>
              <a:t>二、四环电阻的识读</a:t>
            </a:r>
            <a:endParaRPr lang="zh-CN" altLang="en-US" sz="2400" b="1" dirty="0">
              <a:solidFill>
                <a:srgbClr val="000000"/>
              </a:solidFill>
              <a:latin typeface="宋体" panose="02010600030101010101" pitchFamily="2" charset="-122"/>
              <a:ea typeface="宋体" panose="02010600030101010101" pitchFamily="2" charset="-122"/>
            </a:endParaRPr>
          </a:p>
          <a:p>
            <a:pPr lvl="0" eaLnBrk="1" latinLnBrk="1" hangingPunct="1"/>
            <a:r>
              <a:rPr lang="zh-CN" altLang="en-US" sz="2400" b="1" dirty="0">
                <a:solidFill>
                  <a:srgbClr val="000000"/>
                </a:solidFill>
                <a:latin typeface="宋体" panose="02010600030101010101" pitchFamily="2" charset="-122"/>
                <a:ea typeface="宋体" panose="02010600030101010101" pitchFamily="2" charset="-122"/>
              </a:rPr>
              <a:t>    四色环电阻阻值：第一、二色环对应数值组成的两位数</a:t>
            </a:r>
            <a:r>
              <a:rPr lang="en-US" altLang="zh-CN" sz="2400" b="1">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rPr>
              <a:t>第三色环表示的倍率</a:t>
            </a:r>
            <a:endParaRPr lang="zh-CN" altLang="en-US" sz="2400" b="1" dirty="0">
              <a:solidFill>
                <a:srgbClr val="000000"/>
              </a:solidFill>
              <a:latin typeface="宋体" panose="02010600030101010101" pitchFamily="2" charset="-122"/>
              <a:ea typeface="宋体" panose="02010600030101010101" pitchFamily="2" charset="-122"/>
            </a:endParaRPr>
          </a:p>
          <a:p>
            <a:pPr lvl="0" eaLnBrk="1" latinLnBrk="1" hangingPunct="1"/>
            <a:r>
              <a:rPr lang="zh-CN" altLang="en-US" sz="2400" b="1" dirty="0">
                <a:solidFill>
                  <a:srgbClr val="000000"/>
                </a:solidFill>
                <a:latin typeface="宋体" panose="02010600030101010101" pitchFamily="2" charset="-122"/>
                <a:ea typeface="宋体" panose="02010600030101010101" pitchFamily="2" charset="-122"/>
              </a:rPr>
              <a:t>三、五环电阻的识读</a:t>
            </a:r>
            <a:endParaRPr lang="zh-CN" altLang="en-US" sz="2400" b="1" dirty="0">
              <a:solidFill>
                <a:srgbClr val="000000"/>
              </a:solidFill>
              <a:latin typeface="宋体" panose="02010600030101010101" pitchFamily="2" charset="-122"/>
              <a:ea typeface="宋体" panose="02010600030101010101" pitchFamily="2" charset="-122"/>
            </a:endParaRPr>
          </a:p>
          <a:p>
            <a:pPr lvl="0" eaLnBrk="1" latinLnBrk="1" hangingPunct="1"/>
            <a:r>
              <a:rPr lang="zh-CN" altLang="en-US" sz="2400" b="1" dirty="0">
                <a:solidFill>
                  <a:srgbClr val="000000"/>
                </a:solidFill>
                <a:latin typeface="宋体" panose="02010600030101010101" pitchFamily="2" charset="-122"/>
                <a:ea typeface="宋体" panose="02010600030101010101" pitchFamily="2" charset="-122"/>
              </a:rPr>
              <a:t>    五色环电阻阻值：第一、二、三色环对应数值组成的三位数</a:t>
            </a:r>
            <a:r>
              <a:rPr lang="en-US" altLang="zh-CN" sz="2400" b="1">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rPr>
              <a:t>第四色环表示的倍率</a:t>
            </a:r>
            <a:endParaRPr lang="zh-CN" altLang="en-US" sz="2400" b="1" dirty="0">
              <a:solidFill>
                <a:srgbClr val="000000"/>
              </a:solidFill>
              <a:latin typeface="宋体" panose="02010600030101010101" pitchFamily="2" charset="-122"/>
              <a:ea typeface="宋体" panose="02010600030101010101" pitchFamily="2" charset="-122"/>
            </a:endParaRPr>
          </a:p>
          <a:p>
            <a:pPr lvl="0" eaLnBrk="1" hangingPunct="1"/>
            <a:r>
              <a:rPr lang="zh-CN" altLang="en-US" sz="2400" b="1" dirty="0">
                <a:solidFill>
                  <a:srgbClr val="000000"/>
                </a:solidFill>
                <a:latin typeface="宋体" panose="02010600030101010101" pitchFamily="2" charset="-122"/>
                <a:ea typeface="宋体" panose="02010600030101010101" pitchFamily="2" charset="-122"/>
              </a:rPr>
              <a:t>四、</a:t>
            </a:r>
            <a:r>
              <a:rPr lang="zh-CN" altLang="en-US" sz="2400" b="1" dirty="0">
                <a:solidFill>
                  <a:srgbClr val="000000"/>
                </a:solidFill>
                <a:latin typeface="Arial" panose="020B0604020202020204" pitchFamily="34" charset="0"/>
                <a:ea typeface="宋体" panose="02010600030101010101" pitchFamily="2" charset="-122"/>
              </a:rPr>
              <a:t>色环电阻末环的判断</a:t>
            </a:r>
            <a:endParaRPr lang="zh-CN" altLang="en-US" sz="2400" b="1" dirty="0">
              <a:solidFill>
                <a:srgbClr val="000000"/>
              </a:solidFill>
              <a:latin typeface="宋体" panose="02010600030101010101" pitchFamily="2" charset="-122"/>
              <a:ea typeface="宋体" panose="02010600030101010101" pitchFamily="2" charset="-122"/>
            </a:endParaRPr>
          </a:p>
          <a:p>
            <a:pPr lvl="0" eaLnBrk="1" hangingPunct="1"/>
            <a:r>
              <a:rPr lang="zh-CN" altLang="en-US" sz="2400" b="1" dirty="0">
                <a:solidFill>
                  <a:srgbClr val="000000"/>
                </a:solidFill>
                <a:latin typeface="宋体" panose="02010600030101010101" pitchFamily="2" charset="-122"/>
                <a:ea typeface="宋体" panose="02010600030101010101" pitchFamily="2" charset="-122"/>
              </a:rPr>
              <a:t>       （</a:t>
            </a:r>
            <a:r>
              <a:rPr lang="en-US" altLang="zh-CN" sz="2400" b="1">
                <a:solidFill>
                  <a:srgbClr val="000000"/>
                </a:solidFill>
                <a:latin typeface="宋体" panose="02010600030101010101" pitchFamily="2" charset="-122"/>
                <a:ea typeface="宋体" panose="02010600030101010101" pitchFamily="2" charset="-122"/>
              </a:rPr>
              <a:t>1</a:t>
            </a:r>
            <a:r>
              <a:rPr lang="zh-CN" altLang="en-US" sz="2400" b="1" dirty="0">
                <a:solidFill>
                  <a:srgbClr val="000000"/>
                </a:solidFill>
                <a:latin typeface="宋体" panose="02010600030101010101" pitchFamily="2" charset="-122"/>
                <a:ea typeface="宋体" panose="02010600030101010101" pitchFamily="2" charset="-122"/>
              </a:rPr>
              <a:t>）金、银两色不能代表有效数字</a:t>
            </a:r>
            <a:endParaRPr lang="zh-CN" altLang="en-US" sz="2400" b="1" dirty="0">
              <a:solidFill>
                <a:srgbClr val="000000"/>
              </a:solidFill>
              <a:latin typeface="宋体" panose="02010600030101010101" pitchFamily="2" charset="-122"/>
              <a:ea typeface="宋体" panose="02010600030101010101" pitchFamily="2" charset="-122"/>
            </a:endParaRPr>
          </a:p>
          <a:p>
            <a:pPr lvl="0" eaLnBrk="1" hangingPunct="1"/>
            <a:r>
              <a:rPr lang="zh-CN" altLang="en-US" sz="2400" b="1" dirty="0">
                <a:solidFill>
                  <a:srgbClr val="000000"/>
                </a:solidFill>
                <a:latin typeface="宋体" panose="02010600030101010101" pitchFamily="2" charset="-122"/>
                <a:ea typeface="宋体" panose="02010600030101010101" pitchFamily="2" charset="-122"/>
              </a:rPr>
              <a:t>       （</a:t>
            </a:r>
            <a:r>
              <a:rPr lang="en-US" altLang="zh-CN" sz="2400" b="1">
                <a:solidFill>
                  <a:srgbClr val="000000"/>
                </a:solidFill>
                <a:latin typeface="宋体" panose="02010600030101010101" pitchFamily="2" charset="-122"/>
                <a:ea typeface="宋体" panose="02010600030101010101" pitchFamily="2" charset="-122"/>
              </a:rPr>
              <a:t>2</a:t>
            </a:r>
            <a:r>
              <a:rPr lang="zh-CN" altLang="en-US" sz="2400" b="1" dirty="0">
                <a:solidFill>
                  <a:srgbClr val="000000"/>
                </a:solidFill>
                <a:latin typeface="宋体" panose="02010600030101010101" pitchFamily="2" charset="-122"/>
                <a:ea typeface="宋体" panose="02010600030101010101" pitchFamily="2" charset="-122"/>
              </a:rPr>
              <a:t>）最后一环与其他几环的间隔距离稍远</a:t>
            </a:r>
            <a:endParaRPr lang="zh-CN" altLang="en-US" sz="2400" b="1" dirty="0">
              <a:solidFill>
                <a:srgbClr val="000000"/>
              </a:solidFill>
              <a:latin typeface="宋体" panose="02010600030101010101" pitchFamily="2" charset="-122"/>
              <a:ea typeface="宋体" panose="02010600030101010101" pitchFamily="2" charset="-122"/>
            </a:endParaRPr>
          </a:p>
          <a:p>
            <a:pPr lvl="0" eaLnBrk="1" hangingPunct="1"/>
            <a:r>
              <a:rPr lang="zh-CN" altLang="en-US" sz="2400" b="1" dirty="0">
                <a:solidFill>
                  <a:srgbClr val="000000"/>
                </a:solidFill>
                <a:latin typeface="宋体" panose="02010600030101010101" pitchFamily="2" charset="-122"/>
                <a:ea typeface="宋体" panose="02010600030101010101" pitchFamily="2" charset="-122"/>
              </a:rPr>
              <a:t>       （</a:t>
            </a:r>
            <a:r>
              <a:rPr lang="en-US" altLang="zh-CN" sz="2400" b="1">
                <a:solidFill>
                  <a:srgbClr val="000000"/>
                </a:solidFill>
                <a:latin typeface="宋体" panose="02010600030101010101" pitchFamily="2" charset="-122"/>
                <a:ea typeface="宋体" panose="02010600030101010101" pitchFamily="2" charset="-122"/>
              </a:rPr>
              <a:t>3</a:t>
            </a:r>
            <a:r>
              <a:rPr lang="zh-CN" altLang="en-US" sz="2400" b="1" dirty="0">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Arial" panose="020B0604020202020204" pitchFamily="34" charset="0"/>
                <a:ea typeface="宋体" panose="02010600030101010101" pitchFamily="2" charset="-122"/>
              </a:rPr>
              <a:t>金、银、</a:t>
            </a:r>
            <a:r>
              <a:rPr lang="zh-CN" altLang="en-US" sz="2400" b="1" dirty="0">
                <a:solidFill>
                  <a:srgbClr val="000000"/>
                </a:solidFill>
                <a:latin typeface="宋体" panose="02010600030101010101" pitchFamily="2" charset="-122"/>
                <a:ea typeface="宋体" panose="02010600030101010101" pitchFamily="2" charset="-122"/>
              </a:rPr>
              <a:t>棕、红、绿常作为五色环电阻的最后一环表示误差</a:t>
            </a:r>
            <a:endParaRPr lang="zh-CN" altLang="en-US" sz="2400" b="1" dirty="0">
              <a:solidFill>
                <a:srgbClr val="000000"/>
              </a:solidFill>
              <a:latin typeface="宋体" panose="02010600030101010101" pitchFamily="2" charset="-122"/>
              <a:ea typeface="宋体" panose="02010600030101010101" pitchFamily="2" charset="-122"/>
            </a:endParaRPr>
          </a:p>
        </p:txBody>
      </p:sp>
      <p:sp>
        <p:nvSpPr>
          <p:cNvPr id="26627" name="Text Box 6"/>
          <p:cNvSpPr txBox="1"/>
          <p:nvPr/>
        </p:nvSpPr>
        <p:spPr>
          <a:xfrm>
            <a:off x="2879725" y="873125"/>
            <a:ext cx="4237990" cy="701040"/>
          </a:xfrm>
          <a:prstGeom prst="rect">
            <a:avLst/>
          </a:prstGeom>
          <a:noFill/>
          <a:ln w="9525">
            <a:noFill/>
          </a:ln>
        </p:spPr>
        <p:txBody>
          <a:bodyPr wrap="square">
            <a:spAutoFit/>
          </a:bodyPr>
          <a:p>
            <a:pPr lvl="0" algn="ctr" eaLnBrk="1" latinLnBrk="1" hangingPunct="1">
              <a:spcBef>
                <a:spcPct val="50000"/>
              </a:spcBef>
            </a:pPr>
            <a:r>
              <a:rPr lang="zh-CN" altLang="en-US" sz="4000" b="1" dirty="0">
                <a:latin typeface="宋体" panose="02010600030101010101" pitchFamily="2" charset="-122"/>
                <a:ea typeface="宋体" panose="02010600030101010101" pitchFamily="2" charset="-122"/>
              </a:rPr>
              <a:t>色环电阻的识别</a:t>
            </a:r>
            <a:endParaRPr lang="zh-CN" altLang="en-US" sz="4000" b="1" dirty="0">
              <a:latin typeface="宋体" panose="02010600030101010101" pitchFamily="2" charset="-122"/>
              <a:ea typeface="宋体" panose="02010600030101010101" pitchFamily="2" charset="-122"/>
            </a:endParaRPr>
          </a:p>
        </p:txBody>
      </p:sp>
      <p:sp>
        <p:nvSpPr>
          <p:cNvPr id="26628" name="Text Box 7"/>
          <p:cNvSpPr txBox="1"/>
          <p:nvPr/>
        </p:nvSpPr>
        <p:spPr>
          <a:xfrm>
            <a:off x="358775" y="225425"/>
            <a:ext cx="2987675" cy="640080"/>
          </a:xfrm>
          <a:prstGeom prst="rect">
            <a:avLst/>
          </a:prstGeom>
          <a:noFill/>
          <a:ln w="9525">
            <a:noFill/>
          </a:ln>
        </p:spPr>
        <p:txBody>
          <a:bodyPr>
            <a:spAutoFit/>
          </a:bodyPr>
          <a:p>
            <a:pPr lvl="0" eaLnBrk="1" hangingPunct="1">
              <a:spcBef>
                <a:spcPct val="50000"/>
              </a:spcBef>
            </a:pPr>
            <a:r>
              <a:rPr lang="zh-CN" altLang="en-US" sz="3600" b="1" dirty="0">
                <a:solidFill>
                  <a:srgbClr val="0000CC"/>
                </a:solidFill>
                <a:latin typeface="Arial" panose="020B0604020202020204" pitchFamily="34" charset="0"/>
                <a:ea typeface="宋体" panose="02010600030101010101" pitchFamily="2" charset="-122"/>
              </a:rPr>
              <a:t>板书设计</a:t>
            </a:r>
            <a:endParaRPr lang="zh-CN" altLang="en-US" sz="3600" b="1"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9" name="Text Box 56"/>
          <p:cNvSpPr txBox="1"/>
          <p:nvPr/>
        </p:nvSpPr>
        <p:spPr>
          <a:xfrm>
            <a:off x="1081405" y="490220"/>
            <a:ext cx="4032250" cy="640080"/>
          </a:xfrm>
          <a:prstGeom prst="rect">
            <a:avLst/>
          </a:prstGeom>
          <a:noFill/>
          <a:ln w="9525">
            <a:noFill/>
          </a:ln>
        </p:spPr>
        <p:txBody>
          <a:bodyPr>
            <a:spAutoFit/>
          </a:bodyPr>
          <a:p>
            <a:pPr lvl="0" eaLnBrk="1" hangingPunct="1">
              <a:spcBef>
                <a:spcPct val="50000"/>
              </a:spcBef>
            </a:pPr>
            <a:r>
              <a:rPr lang="zh-CN" altLang="en-US" sz="3600" b="1" dirty="0">
                <a:solidFill>
                  <a:srgbClr val="0000FF"/>
                </a:solidFill>
                <a:latin typeface="Arial" panose="020B0604020202020204" pitchFamily="34" charset="0"/>
                <a:ea typeface="黑体" panose="02010609060101010101" charset="-122"/>
              </a:rPr>
              <a:t>教学反思</a:t>
            </a:r>
            <a:endParaRPr lang="zh-CN" altLang="en-US" sz="3600" b="1" dirty="0">
              <a:solidFill>
                <a:srgbClr val="0000FF"/>
              </a:solidFill>
              <a:latin typeface="Arial" panose="020B0604020202020204" pitchFamily="34" charset="0"/>
              <a:ea typeface="黑体" panose="02010609060101010101" charset="-122"/>
            </a:endParaRPr>
          </a:p>
        </p:txBody>
      </p:sp>
      <p:grpSp>
        <p:nvGrpSpPr>
          <p:cNvPr id="27650" name="Group 5"/>
          <p:cNvGrpSpPr/>
          <p:nvPr/>
        </p:nvGrpSpPr>
        <p:grpSpPr>
          <a:xfrm>
            <a:off x="647700" y="1701800"/>
            <a:ext cx="2806065" cy="4836795"/>
            <a:chOff x="720" y="1296"/>
            <a:chExt cx="1367" cy="2542"/>
          </a:xfrm>
        </p:grpSpPr>
        <p:sp>
          <p:nvSpPr>
            <p:cNvPr id="27687" name="AutoShape 6"/>
            <p:cNvSpPr/>
            <p:nvPr/>
          </p:nvSpPr>
          <p:spPr>
            <a:xfrm>
              <a:off x="720" y="1490"/>
              <a:ext cx="1363" cy="1800"/>
            </a:xfrm>
            <a:prstGeom prst="roundRect">
              <a:avLst>
                <a:gd name="adj" fmla="val 17509"/>
              </a:avLst>
            </a:prstGeom>
            <a:gradFill rotWithShape="1">
              <a:gsLst>
                <a:gs pos="0">
                  <a:srgbClr val="4E91D4"/>
                </a:gs>
                <a:gs pos="100000">
                  <a:srgbClr val="3477A4"/>
                </a:gs>
              </a:gsLst>
              <a:lin ang="27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88" name="AutoShape 7"/>
            <p:cNvSpPr/>
            <p:nvPr/>
          </p:nvSpPr>
          <p:spPr>
            <a:xfrm>
              <a:off x="741" y="1495"/>
              <a:ext cx="1322" cy="1766"/>
            </a:xfrm>
            <a:prstGeom prst="roundRect">
              <a:avLst>
                <a:gd name="adj" fmla="val 16667"/>
              </a:avLst>
            </a:prstGeom>
            <a:solidFill>
              <a:srgbClr val="3CA1E6"/>
            </a:soli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89" name="AutoShape 8"/>
            <p:cNvSpPr/>
            <p:nvPr/>
          </p:nvSpPr>
          <p:spPr>
            <a:xfrm>
              <a:off x="752" y="2795"/>
              <a:ext cx="1304" cy="447"/>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90" name="AutoShape 9"/>
            <p:cNvSpPr/>
            <p:nvPr/>
          </p:nvSpPr>
          <p:spPr>
            <a:xfrm>
              <a:off x="752" y="1509"/>
              <a:ext cx="1304" cy="446"/>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91" name="AutoShape 10"/>
            <p:cNvSpPr/>
            <p:nvPr/>
          </p:nvSpPr>
          <p:spPr>
            <a:xfrm>
              <a:off x="724" y="3290"/>
              <a:ext cx="1363" cy="548"/>
            </a:xfrm>
            <a:prstGeom prst="roundRect">
              <a:avLst>
                <a:gd name="adj" fmla="val 40389"/>
              </a:avLst>
            </a:prstGeom>
            <a:gradFill rotWithShape="1">
              <a:gsLst>
                <a:gs pos="0">
                  <a:srgbClr val="729EB4"/>
                </a:gs>
                <a:gs pos="100000">
                  <a:schemeClr val="bg1"/>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92" name="AutoShape 11"/>
            <p:cNvSpPr/>
            <p:nvPr/>
          </p:nvSpPr>
          <p:spPr>
            <a:xfrm>
              <a:off x="752" y="3305"/>
              <a:ext cx="1304" cy="487"/>
            </a:xfrm>
            <a:prstGeom prst="roundRect">
              <a:avLst>
                <a:gd name="adj" fmla="val 50000"/>
              </a:avLst>
            </a:prstGeom>
            <a:gradFill rotWithShape="1">
              <a:gsLst>
                <a:gs pos="0">
                  <a:srgbClr val="7DAFD4"/>
                </a:gs>
                <a:gs pos="100000">
                  <a:schemeClr val="bg1"/>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grpSp>
          <p:nvGrpSpPr>
            <p:cNvPr id="27693" name="Group 12"/>
            <p:cNvGrpSpPr/>
            <p:nvPr/>
          </p:nvGrpSpPr>
          <p:grpSpPr>
            <a:xfrm>
              <a:off x="1189" y="1296"/>
              <a:ext cx="405" cy="405"/>
              <a:chOff x="1289" y="582"/>
              <a:chExt cx="668" cy="668"/>
            </a:xfrm>
          </p:grpSpPr>
          <p:sp>
            <p:nvSpPr>
              <p:cNvPr id="27696" name="Oval 13"/>
              <p:cNvSpPr/>
              <p:nvPr/>
            </p:nvSpPr>
            <p:spPr>
              <a:xfrm>
                <a:off x="1289" y="582"/>
                <a:ext cx="668" cy="668"/>
              </a:xfrm>
              <a:prstGeom prst="ellipse">
                <a:avLst/>
              </a:prstGeom>
              <a:solidFill>
                <a:srgbClr val="333333"/>
              </a:solidFill>
              <a:ln w="38100">
                <a:noFill/>
              </a:ln>
            </p:spPr>
            <p:txBody>
              <a:bodyPr anchor="ctr">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7697" name="Oval 14"/>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98" name="Oval 15"/>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99" name="Oval 16"/>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700" name="Oval 17"/>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grpSp>
        <p:sp>
          <p:nvSpPr>
            <p:cNvPr id="27694" name="Text Box 18"/>
            <p:cNvSpPr txBox="1"/>
            <p:nvPr/>
          </p:nvSpPr>
          <p:spPr>
            <a:xfrm>
              <a:off x="1276" y="1354"/>
              <a:ext cx="223" cy="240"/>
            </a:xfrm>
            <a:prstGeom prst="rect">
              <a:avLst/>
            </a:prstGeom>
            <a:noFill/>
            <a:ln w="9525">
              <a:noFill/>
            </a:ln>
          </p:spPr>
          <p:txBody>
            <a:bodyPr wrap="square">
              <a:spAutoFit/>
            </a:bodyPr>
            <a:p>
              <a:pPr lvl="0" algn="ctr" eaLnBrk="1" hangingPunct="1"/>
              <a:r>
                <a:rPr lang="en-US" altLang="zh-CN" sz="2400">
                  <a:solidFill>
                    <a:srgbClr val="000000"/>
                  </a:solidFill>
                  <a:latin typeface="Arial" panose="020B0604020202020204" pitchFamily="34" charset="0"/>
                  <a:ea typeface="宋体" panose="02010600030101010101" pitchFamily="2" charset="-122"/>
                </a:rPr>
                <a:t>1</a:t>
              </a:r>
              <a:endParaRPr lang="en-US" altLang="zh-CN">
                <a:latin typeface="Arial" panose="020B0604020202020204" pitchFamily="34" charset="0"/>
                <a:ea typeface="宋体" panose="02010600030101010101" pitchFamily="2" charset="-122"/>
              </a:endParaRPr>
            </a:p>
          </p:txBody>
        </p:sp>
        <p:sp>
          <p:nvSpPr>
            <p:cNvPr id="27695" name="Text Box 19"/>
            <p:cNvSpPr txBox="1"/>
            <p:nvPr/>
          </p:nvSpPr>
          <p:spPr>
            <a:xfrm>
              <a:off x="768" y="1776"/>
              <a:ext cx="1296" cy="231"/>
            </a:xfrm>
            <a:prstGeom prst="rect">
              <a:avLst/>
            </a:prstGeom>
            <a:noFill/>
            <a:ln w="9525">
              <a:noFill/>
            </a:ln>
          </p:spPr>
          <p:txBody>
            <a:bodyPr>
              <a:spAutoFit/>
            </a:bodyPr>
            <a:p>
              <a:pPr lvl="0" eaLnBrk="1" hangingPunct="1"/>
              <a:endParaRPr lang="en-US" altLang="zh-CN">
                <a:latin typeface="Arial" panose="020B0604020202020204" pitchFamily="34" charset="0"/>
                <a:ea typeface="宋体" panose="02010600030101010101" pitchFamily="2" charset="-122"/>
              </a:endParaRPr>
            </a:p>
          </p:txBody>
        </p:sp>
      </p:grpSp>
      <p:grpSp>
        <p:nvGrpSpPr>
          <p:cNvPr id="27651" name="Group 20"/>
          <p:cNvGrpSpPr/>
          <p:nvPr/>
        </p:nvGrpSpPr>
        <p:grpSpPr>
          <a:xfrm>
            <a:off x="4527550" y="1750695"/>
            <a:ext cx="3183890" cy="4787900"/>
            <a:chOff x="2208" y="1296"/>
            <a:chExt cx="1365" cy="2542"/>
          </a:xfrm>
        </p:grpSpPr>
        <p:sp>
          <p:nvSpPr>
            <p:cNvPr id="27674" name="AutoShape 21"/>
            <p:cNvSpPr/>
            <p:nvPr/>
          </p:nvSpPr>
          <p:spPr>
            <a:xfrm>
              <a:off x="2208" y="1490"/>
              <a:ext cx="1363" cy="1800"/>
            </a:xfrm>
            <a:prstGeom prst="roundRect">
              <a:avLst>
                <a:gd name="adj" fmla="val 17509"/>
              </a:avLst>
            </a:prstGeom>
            <a:gradFill rotWithShape="1">
              <a:gsLst>
                <a:gs pos="0">
                  <a:srgbClr val="34B034"/>
                </a:gs>
                <a:gs pos="100000">
                  <a:srgbClr val="3F8B4A"/>
                </a:gs>
              </a:gsLst>
              <a:lin ang="27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75" name="AutoShape 22"/>
            <p:cNvSpPr/>
            <p:nvPr/>
          </p:nvSpPr>
          <p:spPr>
            <a:xfrm>
              <a:off x="2229" y="1495"/>
              <a:ext cx="1322" cy="1766"/>
            </a:xfrm>
            <a:prstGeom prst="roundRect">
              <a:avLst>
                <a:gd name="adj" fmla="val 16667"/>
              </a:avLst>
            </a:prstGeom>
            <a:solidFill>
              <a:srgbClr val="73E77E"/>
            </a:soli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76" name="AutoShape 23"/>
            <p:cNvSpPr/>
            <p:nvPr/>
          </p:nvSpPr>
          <p:spPr>
            <a:xfrm>
              <a:off x="2240" y="2795"/>
              <a:ext cx="1304" cy="447"/>
            </a:xfrm>
            <a:prstGeom prst="roundRect">
              <a:avLst>
                <a:gd name="adj" fmla="val 50000"/>
              </a:avLst>
            </a:prstGeom>
            <a:gradFill rotWithShape="1">
              <a:gsLst>
                <a:gs pos="0">
                  <a:srgbClr val="73E77E"/>
                </a:gs>
                <a:gs pos="100000">
                  <a:srgbClr val="B3F2B9"/>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77" name="AutoShape 24"/>
            <p:cNvSpPr/>
            <p:nvPr/>
          </p:nvSpPr>
          <p:spPr>
            <a:xfrm>
              <a:off x="2240" y="1509"/>
              <a:ext cx="1304" cy="446"/>
            </a:xfrm>
            <a:prstGeom prst="roundRect">
              <a:avLst>
                <a:gd name="adj" fmla="val 50000"/>
              </a:avLst>
            </a:prstGeom>
            <a:gradFill rotWithShape="1">
              <a:gsLst>
                <a:gs pos="0">
                  <a:srgbClr val="D0F7D4"/>
                </a:gs>
                <a:gs pos="100000">
                  <a:srgbClr val="73E77E"/>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78" name="Oval 25"/>
            <p:cNvSpPr/>
            <p:nvPr/>
          </p:nvSpPr>
          <p:spPr>
            <a:xfrm>
              <a:off x="2677" y="1296"/>
              <a:ext cx="405" cy="405"/>
            </a:xfrm>
            <a:prstGeom prst="ellipse">
              <a:avLst/>
            </a:prstGeom>
            <a:solidFill>
              <a:srgbClr val="333333"/>
            </a:solidFill>
            <a:ln w="38100">
              <a:noFill/>
            </a:ln>
          </p:spPr>
          <p:txBody>
            <a:bodyPr anchor="ctr">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7679" name="Oval 26"/>
            <p:cNvSpPr/>
            <p:nvPr/>
          </p:nvSpPr>
          <p:spPr>
            <a:xfrm>
              <a:off x="2681" y="1299"/>
              <a:ext cx="392" cy="39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80" name="Oval 27"/>
            <p:cNvSpPr/>
            <p:nvPr/>
          </p:nvSpPr>
          <p:spPr>
            <a:xfrm>
              <a:off x="2686" y="1301"/>
              <a:ext cx="383" cy="383"/>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81" name="Oval 28"/>
            <p:cNvSpPr/>
            <p:nvPr/>
          </p:nvSpPr>
          <p:spPr>
            <a:xfrm>
              <a:off x="2690" y="1305"/>
              <a:ext cx="364" cy="35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82" name="Oval 29"/>
            <p:cNvSpPr/>
            <p:nvPr/>
          </p:nvSpPr>
          <p:spPr>
            <a:xfrm>
              <a:off x="2712" y="1315"/>
              <a:ext cx="323" cy="29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83" name="Text Box 30"/>
            <p:cNvSpPr txBox="1"/>
            <p:nvPr/>
          </p:nvSpPr>
          <p:spPr>
            <a:xfrm>
              <a:off x="2764" y="1354"/>
              <a:ext cx="223" cy="243"/>
            </a:xfrm>
            <a:prstGeom prst="rect">
              <a:avLst/>
            </a:prstGeom>
            <a:noFill/>
            <a:ln w="9525">
              <a:noFill/>
            </a:ln>
          </p:spPr>
          <p:txBody>
            <a:bodyPr wrap="square">
              <a:spAutoFit/>
            </a:bodyPr>
            <a:p>
              <a:pPr lvl="0" algn="ctr" eaLnBrk="1" hangingPunct="1"/>
              <a:r>
                <a:rPr lang="en-US" altLang="zh-CN" sz="2400">
                  <a:solidFill>
                    <a:srgbClr val="000000"/>
                  </a:solidFill>
                  <a:latin typeface="Arial" panose="020B0604020202020204" pitchFamily="34" charset="0"/>
                  <a:ea typeface="宋体" panose="02010600030101010101" pitchFamily="2" charset="-122"/>
                </a:rPr>
                <a:t>2</a:t>
              </a:r>
              <a:endParaRPr lang="en-US" altLang="zh-CN">
                <a:latin typeface="Arial" panose="020B0604020202020204" pitchFamily="34" charset="0"/>
                <a:ea typeface="宋体" panose="02010600030101010101" pitchFamily="2" charset="-122"/>
              </a:endParaRPr>
            </a:p>
          </p:txBody>
        </p:sp>
        <p:sp>
          <p:nvSpPr>
            <p:cNvPr id="27684" name="Text Box 31"/>
            <p:cNvSpPr txBox="1"/>
            <p:nvPr/>
          </p:nvSpPr>
          <p:spPr>
            <a:xfrm>
              <a:off x="2256" y="1776"/>
              <a:ext cx="1296" cy="231"/>
            </a:xfrm>
            <a:prstGeom prst="rect">
              <a:avLst/>
            </a:prstGeom>
            <a:noFill/>
            <a:ln w="9525">
              <a:noFill/>
            </a:ln>
          </p:spPr>
          <p:txBody>
            <a:bodyPr>
              <a:spAutoFit/>
            </a:bodyPr>
            <a:p>
              <a:pPr lvl="0" eaLnBrk="1" hangingPunct="1"/>
              <a:endParaRPr lang="en-US" altLang="zh-CN">
                <a:latin typeface="Arial" panose="020B0604020202020204" pitchFamily="34" charset="0"/>
                <a:ea typeface="宋体" panose="02010600030101010101" pitchFamily="2" charset="-122"/>
              </a:endParaRPr>
            </a:p>
          </p:txBody>
        </p:sp>
        <p:sp>
          <p:nvSpPr>
            <p:cNvPr id="27685" name="AutoShape 32"/>
            <p:cNvSpPr/>
            <p:nvPr/>
          </p:nvSpPr>
          <p:spPr>
            <a:xfrm>
              <a:off x="2210" y="3290"/>
              <a:ext cx="1363" cy="548"/>
            </a:xfrm>
            <a:prstGeom prst="roundRect">
              <a:avLst>
                <a:gd name="adj" fmla="val 40389"/>
              </a:avLst>
            </a:prstGeom>
            <a:gradFill rotWithShape="1">
              <a:gsLst>
                <a:gs pos="0">
                  <a:srgbClr val="58A4AE"/>
                </a:gs>
                <a:gs pos="100000">
                  <a:schemeClr val="bg1"/>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86" name="AutoShape 33"/>
            <p:cNvSpPr/>
            <p:nvPr/>
          </p:nvSpPr>
          <p:spPr>
            <a:xfrm>
              <a:off x="2238" y="3305"/>
              <a:ext cx="1304" cy="487"/>
            </a:xfrm>
            <a:prstGeom prst="roundRect">
              <a:avLst>
                <a:gd name="adj" fmla="val 50000"/>
              </a:avLst>
            </a:prstGeom>
            <a:gradFill rotWithShape="1">
              <a:gsLst>
                <a:gs pos="0">
                  <a:srgbClr val="72B2BB"/>
                </a:gs>
                <a:gs pos="100000">
                  <a:schemeClr val="bg1"/>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27652" name="Group 34"/>
          <p:cNvGrpSpPr/>
          <p:nvPr/>
        </p:nvGrpSpPr>
        <p:grpSpPr>
          <a:xfrm>
            <a:off x="8218805" y="1748790"/>
            <a:ext cx="3242310" cy="4789170"/>
            <a:chOff x="3692" y="1296"/>
            <a:chExt cx="1367" cy="2542"/>
          </a:xfrm>
        </p:grpSpPr>
        <p:sp>
          <p:nvSpPr>
            <p:cNvPr id="27660" name="AutoShape 35"/>
            <p:cNvSpPr/>
            <p:nvPr/>
          </p:nvSpPr>
          <p:spPr>
            <a:xfrm>
              <a:off x="3696" y="1490"/>
              <a:ext cx="1363" cy="1800"/>
            </a:xfrm>
            <a:prstGeom prst="roundRect">
              <a:avLst>
                <a:gd name="adj" fmla="val 17509"/>
              </a:avLst>
            </a:prstGeom>
            <a:gradFill rotWithShape="1">
              <a:gsLst>
                <a:gs pos="0">
                  <a:srgbClr val="B59F43"/>
                </a:gs>
                <a:gs pos="100000">
                  <a:srgbClr val="8F8849"/>
                </a:gs>
              </a:gsLst>
              <a:lin ang="27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61" name="AutoShape 36"/>
            <p:cNvSpPr/>
            <p:nvPr/>
          </p:nvSpPr>
          <p:spPr>
            <a:xfrm>
              <a:off x="3717" y="1495"/>
              <a:ext cx="1322" cy="1766"/>
            </a:xfrm>
            <a:prstGeom prst="roundRect">
              <a:avLst>
                <a:gd name="adj" fmla="val 16667"/>
              </a:avLst>
            </a:prstGeom>
            <a:solidFill>
              <a:srgbClr val="E9E065"/>
            </a:soli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62" name="AutoShape 37"/>
            <p:cNvSpPr/>
            <p:nvPr/>
          </p:nvSpPr>
          <p:spPr>
            <a:xfrm>
              <a:off x="3728" y="2795"/>
              <a:ext cx="1304" cy="447"/>
            </a:xfrm>
            <a:prstGeom prst="roundRect">
              <a:avLst>
                <a:gd name="adj" fmla="val 50000"/>
              </a:avLst>
            </a:prstGeom>
            <a:gradFill rotWithShape="1">
              <a:gsLst>
                <a:gs pos="0">
                  <a:srgbClr val="E9E065"/>
                </a:gs>
                <a:gs pos="100000">
                  <a:srgbClr val="F2EDA6"/>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63" name="AutoShape 38"/>
            <p:cNvSpPr/>
            <p:nvPr/>
          </p:nvSpPr>
          <p:spPr>
            <a:xfrm>
              <a:off x="3728" y="1509"/>
              <a:ext cx="1304" cy="446"/>
            </a:xfrm>
            <a:prstGeom prst="roundRect">
              <a:avLst>
                <a:gd name="adj" fmla="val 50000"/>
              </a:avLst>
            </a:prstGeom>
            <a:gradFill rotWithShape="1">
              <a:gsLst>
                <a:gs pos="0">
                  <a:srgbClr val="F8F5CC"/>
                </a:gs>
                <a:gs pos="100000">
                  <a:srgbClr val="E9E065"/>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grpSp>
          <p:nvGrpSpPr>
            <p:cNvPr id="27664" name="Group 39"/>
            <p:cNvGrpSpPr/>
            <p:nvPr/>
          </p:nvGrpSpPr>
          <p:grpSpPr>
            <a:xfrm>
              <a:off x="4165" y="1296"/>
              <a:ext cx="405" cy="405"/>
              <a:chOff x="1289" y="582"/>
              <a:chExt cx="668" cy="668"/>
            </a:xfrm>
          </p:grpSpPr>
          <p:sp>
            <p:nvSpPr>
              <p:cNvPr id="27669" name="Oval 40"/>
              <p:cNvSpPr/>
              <p:nvPr/>
            </p:nvSpPr>
            <p:spPr>
              <a:xfrm>
                <a:off x="1289" y="582"/>
                <a:ext cx="668" cy="668"/>
              </a:xfrm>
              <a:prstGeom prst="ellipse">
                <a:avLst/>
              </a:prstGeom>
              <a:solidFill>
                <a:srgbClr val="333333"/>
              </a:solidFill>
              <a:ln w="38100">
                <a:noFill/>
              </a:ln>
            </p:spPr>
            <p:txBody>
              <a:bodyPr anchor="ctr">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27670" name="Oval 41"/>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71" name="Oval 42"/>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72" name="Oval 43"/>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73" name="Oval 44"/>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grpSp>
        <p:sp>
          <p:nvSpPr>
            <p:cNvPr id="27665" name="Text Box 45"/>
            <p:cNvSpPr txBox="1"/>
            <p:nvPr/>
          </p:nvSpPr>
          <p:spPr>
            <a:xfrm>
              <a:off x="4252" y="1354"/>
              <a:ext cx="223" cy="243"/>
            </a:xfrm>
            <a:prstGeom prst="rect">
              <a:avLst/>
            </a:prstGeom>
            <a:noFill/>
            <a:ln w="9525">
              <a:noFill/>
            </a:ln>
          </p:spPr>
          <p:txBody>
            <a:bodyPr wrap="square">
              <a:spAutoFit/>
            </a:bodyPr>
            <a:p>
              <a:pPr lvl="0" algn="ctr" eaLnBrk="1" hangingPunct="1"/>
              <a:r>
                <a:rPr lang="en-US" altLang="zh-CN" sz="2400">
                  <a:solidFill>
                    <a:srgbClr val="000000"/>
                  </a:solidFill>
                  <a:latin typeface="Arial" panose="020B0604020202020204" pitchFamily="34" charset="0"/>
                  <a:ea typeface="宋体" panose="02010600030101010101" pitchFamily="2" charset="-122"/>
                </a:rPr>
                <a:t>3</a:t>
              </a:r>
              <a:endParaRPr lang="en-US" altLang="zh-CN">
                <a:latin typeface="Arial" panose="020B0604020202020204" pitchFamily="34" charset="0"/>
                <a:ea typeface="宋体" panose="02010600030101010101" pitchFamily="2" charset="-122"/>
              </a:endParaRPr>
            </a:p>
          </p:txBody>
        </p:sp>
        <p:sp>
          <p:nvSpPr>
            <p:cNvPr id="27666" name="Text Box 46"/>
            <p:cNvSpPr txBox="1"/>
            <p:nvPr/>
          </p:nvSpPr>
          <p:spPr>
            <a:xfrm>
              <a:off x="3744" y="1776"/>
              <a:ext cx="1296" cy="231"/>
            </a:xfrm>
            <a:prstGeom prst="rect">
              <a:avLst/>
            </a:prstGeom>
            <a:noFill/>
            <a:ln w="9525">
              <a:noFill/>
            </a:ln>
          </p:spPr>
          <p:txBody>
            <a:bodyPr>
              <a:spAutoFit/>
            </a:bodyPr>
            <a:p>
              <a:pPr lvl="0" eaLnBrk="1" hangingPunct="1"/>
              <a:endParaRPr lang="en-US" altLang="zh-CN">
                <a:latin typeface="Arial" panose="020B0604020202020204" pitchFamily="34" charset="0"/>
                <a:ea typeface="宋体" panose="02010600030101010101" pitchFamily="2" charset="-122"/>
              </a:endParaRPr>
            </a:p>
          </p:txBody>
        </p:sp>
        <p:sp>
          <p:nvSpPr>
            <p:cNvPr id="27667" name="AutoShape 47"/>
            <p:cNvSpPr/>
            <p:nvPr/>
          </p:nvSpPr>
          <p:spPr>
            <a:xfrm>
              <a:off x="3692" y="3290"/>
              <a:ext cx="1363" cy="548"/>
            </a:xfrm>
            <a:prstGeom prst="roundRect">
              <a:avLst>
                <a:gd name="adj" fmla="val 40389"/>
              </a:avLst>
            </a:prstGeom>
            <a:gradFill rotWithShape="1">
              <a:gsLst>
                <a:gs pos="0">
                  <a:srgbClr val="6F9DB7"/>
                </a:gs>
                <a:gs pos="100000">
                  <a:schemeClr val="bg1"/>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7668" name="AutoShape 48"/>
            <p:cNvSpPr/>
            <p:nvPr/>
          </p:nvSpPr>
          <p:spPr>
            <a:xfrm>
              <a:off x="3720" y="3305"/>
              <a:ext cx="1304" cy="487"/>
            </a:xfrm>
            <a:prstGeom prst="roundRect">
              <a:avLst>
                <a:gd name="adj" fmla="val 50000"/>
              </a:avLst>
            </a:prstGeom>
            <a:gradFill rotWithShape="1">
              <a:gsLst>
                <a:gs pos="0">
                  <a:srgbClr val="98BAAF"/>
                </a:gs>
                <a:gs pos="100000">
                  <a:schemeClr val="bg1"/>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grpSp>
      <p:sp>
        <p:nvSpPr>
          <p:cNvPr id="27653" name="Text Box 49"/>
          <p:cNvSpPr txBox="1"/>
          <p:nvPr/>
        </p:nvSpPr>
        <p:spPr>
          <a:xfrm>
            <a:off x="719455" y="2565400"/>
            <a:ext cx="2337435" cy="2651760"/>
          </a:xfrm>
          <a:prstGeom prst="rect">
            <a:avLst/>
          </a:prstGeom>
          <a:noFill/>
          <a:ln w="9525">
            <a:noFill/>
          </a:ln>
        </p:spPr>
        <p:txBody>
          <a:bodyPr wrap="square">
            <a:spAutoFit/>
          </a:bodyPr>
          <a:p>
            <a:pPr lvl="0" eaLnBrk="1" latinLnBrk="1" hangingPunct="1">
              <a:spcBef>
                <a:spcPct val="50000"/>
              </a:spcBef>
            </a:pPr>
            <a:r>
              <a:rPr lang="zh-CN" altLang="en-US" sz="2000" b="1" dirty="0">
                <a:latin typeface="黑体" panose="02010609060101010101" charset="-122"/>
                <a:ea typeface="黑体" panose="02010609060101010101" charset="-122"/>
              </a:rPr>
              <a:t>    </a:t>
            </a:r>
            <a:r>
              <a:rPr lang="zh-CN" altLang="en-US" sz="2800" b="1" dirty="0">
                <a:latin typeface="黑体" panose="02010609060101010101" charset="-122"/>
                <a:ea typeface="黑体" panose="02010609060101010101" charset="-122"/>
              </a:rPr>
              <a:t>理论与实训相结合，体现理实一体化教学模式，将知识转化为技能。</a:t>
            </a:r>
            <a:endParaRPr lang="zh-CN" altLang="en-US" sz="2800" b="1" dirty="0">
              <a:latin typeface="黑体" panose="02010609060101010101" charset="-122"/>
              <a:ea typeface="黑体" panose="02010609060101010101" charset="-122"/>
            </a:endParaRPr>
          </a:p>
        </p:txBody>
      </p:sp>
      <p:sp>
        <p:nvSpPr>
          <p:cNvPr id="27654" name="Text Box 50"/>
          <p:cNvSpPr txBox="1"/>
          <p:nvPr/>
        </p:nvSpPr>
        <p:spPr>
          <a:xfrm>
            <a:off x="4886325" y="2398395"/>
            <a:ext cx="2329180" cy="365760"/>
          </a:xfrm>
          <a:prstGeom prst="rect">
            <a:avLst/>
          </a:prstGeom>
          <a:noFill/>
          <a:ln w="9525">
            <a:noFill/>
          </a:ln>
        </p:spPr>
        <p:txBody>
          <a:bodyPr wrap="square">
            <a:spAutoFit/>
          </a:bodyPr>
          <a:p>
            <a:pPr lvl="0" eaLnBrk="1" latinLnBrk="1" hangingPunct="1">
              <a:spcBef>
                <a:spcPct val="50000"/>
              </a:spcBef>
            </a:pPr>
            <a:endParaRPr lang="zh-CN" altLang="en-US" dirty="0">
              <a:latin typeface="宋体" panose="02010600030101010101" pitchFamily="2" charset="-122"/>
              <a:ea typeface="宋体" panose="02010600030101010101" pitchFamily="2" charset="-122"/>
            </a:endParaRPr>
          </a:p>
        </p:txBody>
      </p:sp>
      <p:sp>
        <p:nvSpPr>
          <p:cNvPr id="27655" name="Text Box 51"/>
          <p:cNvSpPr txBox="1"/>
          <p:nvPr/>
        </p:nvSpPr>
        <p:spPr>
          <a:xfrm>
            <a:off x="4309745" y="2398395"/>
            <a:ext cx="2234565" cy="396240"/>
          </a:xfrm>
          <a:prstGeom prst="rect">
            <a:avLst/>
          </a:prstGeom>
          <a:noFill/>
          <a:ln w="9525">
            <a:noFill/>
          </a:ln>
        </p:spPr>
        <p:txBody>
          <a:bodyPr wrap="square">
            <a:spAutoFit/>
          </a:bodyPr>
          <a:p>
            <a:pPr lvl="0" eaLnBrk="1" latinLnBrk="1" hangingPunct="1">
              <a:spcBef>
                <a:spcPct val="50000"/>
              </a:spcBef>
            </a:pPr>
            <a:r>
              <a:rPr lang="zh-CN" altLang="en-US" sz="2000" b="1" dirty="0">
                <a:latin typeface="黑体" panose="02010609060101010101" charset="-122"/>
                <a:ea typeface="黑体" panose="02010609060101010101" charset="-122"/>
              </a:rPr>
              <a:t>   </a:t>
            </a:r>
            <a:endParaRPr lang="zh-CN" altLang="en-US" sz="2000" b="1" dirty="0">
              <a:latin typeface="黑体" panose="02010609060101010101" charset="-122"/>
              <a:ea typeface="黑体" panose="02010609060101010101" charset="-122"/>
            </a:endParaRPr>
          </a:p>
        </p:txBody>
      </p:sp>
      <p:sp>
        <p:nvSpPr>
          <p:cNvPr id="27656" name="Text Box 52"/>
          <p:cNvSpPr txBox="1"/>
          <p:nvPr/>
        </p:nvSpPr>
        <p:spPr>
          <a:xfrm>
            <a:off x="4671695" y="2471420"/>
            <a:ext cx="2966720" cy="2651760"/>
          </a:xfrm>
          <a:prstGeom prst="rect">
            <a:avLst/>
          </a:prstGeom>
          <a:noFill/>
          <a:ln w="9525">
            <a:noFill/>
          </a:ln>
        </p:spPr>
        <p:txBody>
          <a:bodyPr wrap="square">
            <a:spAutoFit/>
          </a:bodyPr>
          <a:p>
            <a:pPr lvl="0" eaLnBrk="1" latinLnBrk="1" hangingPunct="1">
              <a:spcBef>
                <a:spcPct val="50000"/>
              </a:spcBef>
            </a:pPr>
            <a:r>
              <a:rPr lang="zh-CN" altLang="en-US"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 </a:t>
            </a:r>
            <a:r>
              <a:rPr lang="zh-CN" altLang="en-US" sz="2800" b="1" dirty="0">
                <a:latin typeface="黑体" panose="02010609060101010101" charset="-122"/>
                <a:ea typeface="黑体" panose="02010609060101010101" charset="-122"/>
              </a:rPr>
              <a:t>课堂的练习引入小组活动，让学生人人参与，体现</a:t>
            </a:r>
            <a:r>
              <a:rPr lang="zh-CN" altLang="en-US" sz="2800" b="1" dirty="0">
                <a:latin typeface="宋体" panose="02010600030101010101" pitchFamily="2" charset="-122"/>
                <a:ea typeface="黑体" panose="02010609060101010101" charset="-122"/>
              </a:rPr>
              <a:t>“</a:t>
            </a:r>
            <a:r>
              <a:rPr lang="zh-CN" altLang="en-US" sz="2800" b="1" dirty="0">
                <a:latin typeface="黑体" panose="02010609060101010101" charset="-122"/>
                <a:ea typeface="黑体" panose="02010609060101010101" charset="-122"/>
              </a:rPr>
              <a:t>做中学、做中教</a:t>
            </a:r>
            <a:r>
              <a:rPr lang="zh-CN" altLang="en-US" sz="2800" b="1" dirty="0">
                <a:latin typeface="宋体" panose="02010600030101010101" pitchFamily="2" charset="-122"/>
                <a:ea typeface="黑体" panose="02010609060101010101" charset="-122"/>
              </a:rPr>
              <a:t>”</a:t>
            </a:r>
            <a:r>
              <a:rPr lang="zh-CN" altLang="en-US" sz="2800" b="1" dirty="0">
                <a:latin typeface="黑体" panose="02010609060101010101" charset="-122"/>
                <a:ea typeface="黑体" panose="02010609060101010101" charset="-122"/>
              </a:rPr>
              <a:t>的教学方法。</a:t>
            </a:r>
            <a:endParaRPr lang="zh-CN" altLang="en-US" sz="2800" b="1" dirty="0">
              <a:latin typeface="黑体" panose="02010609060101010101" charset="-122"/>
              <a:ea typeface="黑体" panose="02010609060101010101" charset="-122"/>
            </a:endParaRPr>
          </a:p>
        </p:txBody>
      </p:sp>
      <p:sp>
        <p:nvSpPr>
          <p:cNvPr id="27657" name="Text Box 53"/>
          <p:cNvSpPr txBox="1"/>
          <p:nvPr/>
        </p:nvSpPr>
        <p:spPr>
          <a:xfrm>
            <a:off x="8472805" y="2504440"/>
            <a:ext cx="2529840" cy="3078480"/>
          </a:xfrm>
          <a:prstGeom prst="rect">
            <a:avLst/>
          </a:prstGeom>
          <a:noFill/>
          <a:ln w="9525">
            <a:noFill/>
          </a:ln>
        </p:spPr>
        <p:txBody>
          <a:bodyPr wrap="square">
            <a:spAutoFit/>
          </a:bodyPr>
          <a:p>
            <a:pPr lvl="0" eaLnBrk="1" latinLnBrk="1" hangingPunct="1">
              <a:spcBef>
                <a:spcPct val="50000"/>
              </a:spcBef>
            </a:pPr>
            <a:r>
              <a:rPr lang="zh-CN" altLang="en-US"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 </a:t>
            </a:r>
            <a:r>
              <a:rPr lang="zh-CN" altLang="en-US" sz="2800" b="1" dirty="0">
                <a:latin typeface="黑体" panose="02010609060101010101" charset="-122"/>
                <a:ea typeface="黑体" panose="02010609060101010101" charset="-122"/>
              </a:rPr>
              <a:t>在提高职业技能的过程中，必然渗透着职业素养的培养。通过小组的合作</a:t>
            </a:r>
            <a:r>
              <a:rPr lang="en-US" altLang="zh-CN" sz="2800" b="1">
                <a:latin typeface="黑体" panose="02010609060101010101" charset="-122"/>
                <a:ea typeface="黑体" panose="02010609060101010101" charset="-122"/>
              </a:rPr>
              <a:t>,</a:t>
            </a:r>
            <a:r>
              <a:rPr lang="zh-CN" altLang="en-US" sz="2800" b="1" dirty="0">
                <a:latin typeface="黑体" panose="02010609060101010101" charset="-122"/>
                <a:ea typeface="黑体" panose="02010609060101010101" charset="-122"/>
              </a:rPr>
              <a:t>提高团队意识</a:t>
            </a:r>
            <a:r>
              <a:rPr lang="zh-CN" altLang="en-US" sz="2000" b="1" dirty="0">
                <a:latin typeface="黑体" panose="02010609060101010101" charset="-122"/>
                <a:ea typeface="黑体" panose="02010609060101010101" charset="-122"/>
              </a:rPr>
              <a:t>。</a:t>
            </a:r>
            <a:endParaRPr lang="zh-CN" altLang="en-US" sz="2000" b="1" dirty="0">
              <a:latin typeface="黑体" panose="02010609060101010101" charset="-122"/>
              <a:ea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0" y="333375"/>
            <a:ext cx="3203575" cy="647700"/>
          </a:xfrm>
          <a:prstGeom prst="rect">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p>
            <a:pPr algn="ctr">
              <a:defRPr/>
            </a:pPr>
            <a:r>
              <a:rPr lang="zh-CN" altLang="en-US" sz="3200" b="1" dirty="0" smtClean="0">
                <a:solidFill>
                  <a:srgbClr val="FFFFFF"/>
                </a:solidFill>
                <a:latin typeface="黑体" panose="02010609060101010101" charset="-122"/>
                <a:ea typeface="黑体" panose="02010609060101010101" charset="-122"/>
              </a:rPr>
              <a:t>课前准备</a:t>
            </a:r>
            <a:endParaRPr lang="zh-CN" altLang="en-US" sz="3200" b="1" dirty="0">
              <a:solidFill>
                <a:srgbClr val="FFFFFF"/>
              </a:solidFill>
              <a:latin typeface="黑体" panose="02010609060101010101" charset="-122"/>
              <a:ea typeface="黑体" panose="02010609060101010101" charset="-122"/>
            </a:endParaRPr>
          </a:p>
        </p:txBody>
      </p:sp>
      <p:pic>
        <p:nvPicPr>
          <p:cNvPr id="434191" name="Picture 15" descr="微信图片"/>
          <p:cNvPicPr>
            <a:picLocks noChangeAspect="1" noChangeArrowheads="1"/>
          </p:cNvPicPr>
          <p:nvPr/>
        </p:nvPicPr>
        <p:blipFill>
          <a:blip r:embed="rId1" cstate="print"/>
          <a:srcRect/>
          <a:stretch>
            <a:fillRect/>
          </a:stretch>
        </p:blipFill>
        <p:spPr bwMode="auto">
          <a:xfrm>
            <a:off x="6116979" y="2032677"/>
            <a:ext cx="1225550" cy="1225550"/>
          </a:xfrm>
          <a:prstGeom prst="rect">
            <a:avLst/>
          </a:prstGeom>
          <a:noFill/>
        </p:spPr>
      </p:pic>
      <p:grpSp>
        <p:nvGrpSpPr>
          <p:cNvPr id="5" name="Group 7"/>
          <p:cNvGrpSpPr/>
          <p:nvPr/>
        </p:nvGrpSpPr>
        <p:grpSpPr bwMode="auto">
          <a:xfrm>
            <a:off x="8783911" y="981145"/>
            <a:ext cx="2146300" cy="2130425"/>
            <a:chOff x="2214" y="1854"/>
            <a:chExt cx="1485" cy="1474"/>
          </a:xfrm>
        </p:grpSpPr>
        <p:pic>
          <p:nvPicPr>
            <p:cNvPr id="434193" name="Picture 8" descr="47"/>
            <p:cNvPicPr>
              <a:picLocks noChangeAspect="1" noChangeArrowheads="1"/>
            </p:cNvPicPr>
            <p:nvPr/>
          </p:nvPicPr>
          <p:blipFill>
            <a:blip r:embed="rId2" cstate="print"/>
            <a:srcRect/>
            <a:stretch>
              <a:fillRect/>
            </a:stretch>
          </p:blipFill>
          <p:spPr bwMode="auto">
            <a:xfrm>
              <a:off x="2214" y="1854"/>
              <a:ext cx="1485" cy="1474"/>
            </a:xfrm>
            <a:prstGeom prst="rect">
              <a:avLst/>
            </a:prstGeom>
            <a:noFill/>
            <a:ln w="9525">
              <a:noFill/>
              <a:miter lim="800000"/>
              <a:headEnd/>
              <a:tailEnd/>
            </a:ln>
          </p:spPr>
        </p:pic>
        <p:sp>
          <p:nvSpPr>
            <p:cNvPr id="73" name="Text Box 9"/>
            <p:cNvSpPr txBox="1">
              <a:spLocks noChangeArrowheads="1"/>
            </p:cNvSpPr>
            <p:nvPr/>
          </p:nvSpPr>
          <p:spPr bwMode="auto">
            <a:xfrm>
              <a:off x="2527" y="2341"/>
              <a:ext cx="908"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38" tIns="41619" rIns="83238" bIns="41619">
              <a:spAutoFit/>
            </a:bodyPr>
            <a:lstStyle>
              <a:lvl1pPr algn="l" defTabSz="831850" fontAlgn="base">
                <a:defRPr>
                  <a:solidFill>
                    <a:schemeClr val="tx1"/>
                  </a:solidFill>
                  <a:latin typeface="Arial" panose="020B0604020202020204" pitchFamily="34" charset="0"/>
                </a:defRPr>
              </a:lvl1pPr>
              <a:lvl2pPr marL="415925" algn="l" defTabSz="831850" fontAlgn="base">
                <a:defRPr>
                  <a:solidFill>
                    <a:schemeClr val="tx1"/>
                  </a:solidFill>
                  <a:latin typeface="Arial" panose="020B0604020202020204" pitchFamily="34" charset="0"/>
                </a:defRPr>
              </a:lvl2pPr>
              <a:lvl3pPr marL="831850" algn="l" defTabSz="831850" fontAlgn="base">
                <a:defRPr>
                  <a:solidFill>
                    <a:schemeClr val="tx1"/>
                  </a:solidFill>
                  <a:latin typeface="Arial" panose="020B0604020202020204" pitchFamily="34" charset="0"/>
                </a:defRPr>
              </a:lvl3pPr>
              <a:lvl4pPr marL="1247775" algn="l" defTabSz="831850" fontAlgn="base">
                <a:defRPr>
                  <a:solidFill>
                    <a:schemeClr val="tx1"/>
                  </a:solidFill>
                  <a:latin typeface="Arial" panose="020B0604020202020204" pitchFamily="34" charset="0"/>
                </a:defRPr>
              </a:lvl4pPr>
              <a:lvl5pPr marL="1665605" algn="l" defTabSz="831850" fontAlgn="base">
                <a:defRPr>
                  <a:solidFill>
                    <a:schemeClr val="tx1"/>
                  </a:solidFill>
                  <a:latin typeface="Arial" panose="020B0604020202020204" pitchFamily="34" charset="0"/>
                </a:defRPr>
              </a:lvl5pPr>
              <a:lvl6pPr marL="2122805" defTabSz="831850" fontAlgn="base">
                <a:spcBef>
                  <a:spcPct val="0"/>
                </a:spcBef>
                <a:spcAft>
                  <a:spcPct val="0"/>
                </a:spcAft>
                <a:defRPr>
                  <a:solidFill>
                    <a:schemeClr val="tx1"/>
                  </a:solidFill>
                  <a:latin typeface="Arial" panose="020B0604020202020204" pitchFamily="34" charset="0"/>
                </a:defRPr>
              </a:lvl6pPr>
              <a:lvl7pPr marL="2580005" defTabSz="831850" fontAlgn="base">
                <a:spcBef>
                  <a:spcPct val="0"/>
                </a:spcBef>
                <a:spcAft>
                  <a:spcPct val="0"/>
                </a:spcAft>
                <a:defRPr>
                  <a:solidFill>
                    <a:schemeClr val="tx1"/>
                  </a:solidFill>
                  <a:latin typeface="Arial" panose="020B0604020202020204" pitchFamily="34" charset="0"/>
                </a:defRPr>
              </a:lvl7pPr>
              <a:lvl8pPr marL="3037205" defTabSz="831850" fontAlgn="base">
                <a:spcBef>
                  <a:spcPct val="0"/>
                </a:spcBef>
                <a:spcAft>
                  <a:spcPct val="0"/>
                </a:spcAft>
                <a:defRPr>
                  <a:solidFill>
                    <a:schemeClr val="tx1"/>
                  </a:solidFill>
                  <a:latin typeface="Arial" panose="020B0604020202020204" pitchFamily="34" charset="0"/>
                </a:defRPr>
              </a:lvl8pPr>
              <a:lvl9pPr marL="3494405" defTabSz="831850" fontAlgn="base">
                <a:spcBef>
                  <a:spcPct val="0"/>
                </a:spcBef>
                <a:spcAft>
                  <a:spcPct val="0"/>
                </a:spcAft>
                <a:defRPr>
                  <a:solidFill>
                    <a:schemeClr val="tx1"/>
                  </a:solidFill>
                  <a:latin typeface="Arial" panose="020B0604020202020204" pitchFamily="34" charset="0"/>
                </a:defRPr>
              </a:lvl9pPr>
            </a:lstStyle>
            <a:p>
              <a:pPr algn="ctr">
                <a:spcBef>
                  <a:spcPct val="0"/>
                </a:spcBef>
                <a:defRPr/>
              </a:pPr>
              <a:r>
                <a:rPr lang="zh-CN" altLang="en-US" b="1" dirty="0" smtClean="0">
                  <a:solidFill>
                    <a:schemeClr val="bg1">
                      <a:lumMod val="25000"/>
                    </a:schemeClr>
                  </a:solidFill>
                  <a:latin typeface="微软雅黑" panose="020B0503020204020204" charset="-122"/>
                  <a:ea typeface="微软雅黑" panose="020B0503020204020204" charset="-122"/>
                </a:rPr>
                <a:t>信息化手段</a:t>
              </a:r>
              <a:endParaRPr lang="zh-CN" altLang="en-US" b="1" dirty="0" smtClean="0">
                <a:solidFill>
                  <a:schemeClr val="bg1">
                    <a:lumMod val="25000"/>
                  </a:schemeClr>
                </a:solidFill>
                <a:latin typeface="微软雅黑" panose="020B0503020204020204" charset="-122"/>
                <a:ea typeface="微软雅黑" panose="020B0503020204020204" charset="-122"/>
              </a:endParaRPr>
            </a:p>
          </p:txBody>
        </p:sp>
      </p:grpSp>
      <p:grpSp>
        <p:nvGrpSpPr>
          <p:cNvPr id="6" name="Group 19"/>
          <p:cNvGrpSpPr/>
          <p:nvPr/>
        </p:nvGrpSpPr>
        <p:grpSpPr bwMode="auto">
          <a:xfrm>
            <a:off x="3754841" y="2489865"/>
            <a:ext cx="1231900" cy="1058862"/>
            <a:chOff x="2336" y="1026"/>
            <a:chExt cx="776" cy="667"/>
          </a:xfrm>
        </p:grpSpPr>
        <p:grpSp>
          <p:nvGrpSpPr>
            <p:cNvPr id="7" name="组合 69"/>
            <p:cNvGrpSpPr>
              <a:grpSpLocks noChangeAspect="1"/>
            </p:cNvGrpSpPr>
            <p:nvPr/>
          </p:nvGrpSpPr>
          <p:grpSpPr bwMode="auto">
            <a:xfrm>
              <a:off x="2336" y="1026"/>
              <a:ext cx="729" cy="667"/>
              <a:chOff x="4776334" y="4404800"/>
              <a:chExt cx="1012166" cy="1008000"/>
            </a:xfrm>
          </p:grpSpPr>
          <p:sp>
            <p:nvSpPr>
              <p:cNvPr id="24" name="Oval 2"/>
              <p:cNvSpPr>
                <a:spLocks noChangeAspect="1" noChangeArrowheads="1"/>
              </p:cNvSpPr>
              <p:nvPr/>
            </p:nvSpPr>
            <p:spPr bwMode="auto">
              <a:xfrm>
                <a:off x="4780500" y="4404800"/>
                <a:ext cx="1008000" cy="1008000"/>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89FF8C"/>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charset="-122"/>
                  <a:ea typeface="微软雅黑" panose="020B0503020204020204" charset="-122"/>
                </a:endParaRPr>
              </a:p>
            </p:txBody>
          </p:sp>
          <p:sp>
            <p:nvSpPr>
              <p:cNvPr id="25" name="椭圆 24"/>
              <p:cNvSpPr/>
              <p:nvPr/>
            </p:nvSpPr>
            <p:spPr>
              <a:xfrm rot="19388639">
                <a:off x="4776334" y="4463738"/>
                <a:ext cx="683108" cy="46697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Clr>
                    <a:srgbClr val="FF0000"/>
                  </a:buClr>
                  <a:buSzPct val="70000"/>
                  <a:defRPr/>
                </a:pPr>
                <a:endParaRPr lang="zh-CN" altLang="en-US" sz="1400"/>
              </a:p>
            </p:txBody>
          </p:sp>
          <p:sp>
            <p:nvSpPr>
              <p:cNvPr id="26" name="椭圆 25"/>
              <p:cNvSpPr>
                <a:spLocks noChangeAspect="1"/>
              </p:cNvSpPr>
              <p:nvPr/>
            </p:nvSpPr>
            <p:spPr>
              <a:xfrm>
                <a:off x="4888500" y="4512800"/>
                <a:ext cx="792000" cy="792000"/>
              </a:xfrm>
              <a:prstGeom prst="ellipse">
                <a:avLst/>
              </a:prstGeom>
              <a:gradFill flip="none" rotWithShape="1">
                <a:gsLst>
                  <a:gs pos="10000">
                    <a:srgbClr val="6EFF01">
                      <a:alpha val="5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Clr>
                    <a:srgbClr val="FF0000"/>
                  </a:buClr>
                  <a:buSzPct val="70000"/>
                  <a:defRPr/>
                </a:pPr>
                <a:endParaRPr lang="zh-CN" altLang="en-US" sz="1400"/>
              </a:p>
            </p:txBody>
          </p:sp>
        </p:grpSp>
        <p:sp>
          <p:nvSpPr>
            <p:cNvPr id="22" name="TextBox 146"/>
            <p:cNvSpPr txBox="1">
              <a:spLocks noChangeArrowheads="1"/>
            </p:cNvSpPr>
            <p:nvPr/>
          </p:nvSpPr>
          <p:spPr bwMode="auto">
            <a:xfrm>
              <a:off x="2346" y="1274"/>
              <a:ext cx="758" cy="232"/>
            </a:xfrm>
            <a:prstGeom prst="rect">
              <a:avLst/>
            </a:prstGeom>
            <a:noFill/>
            <a:scene3d>
              <a:camera prst="orthographicFront"/>
              <a:lightRig rig="threePt" dir="t"/>
            </a:scene3d>
            <a:sp3d/>
          </p:spPr>
          <p:txBody>
            <a:bodyPr>
              <a:spAutoFit/>
            </a:bodyPr>
            <a:lstStyle/>
            <a:p>
              <a:pPr algn="ctr" eaLnBrk="0" fontAlgn="auto" hangingPunct="0">
                <a:spcBef>
                  <a:spcPts val="0"/>
                </a:spcBef>
                <a:spcAft>
                  <a:spcPts val="0"/>
                </a:spcAft>
                <a:buClr>
                  <a:srgbClr val="FF0000"/>
                </a:buClr>
                <a:buSzPct val="70000"/>
                <a:defRPr/>
              </a:pPr>
              <a:r>
                <a:rPr lang="zh-CN" altLang="en-US" sz="1800" b="1" dirty="0">
                  <a:solidFill>
                    <a:schemeClr val="bg1">
                      <a:lumMod val="10000"/>
                    </a:schemeClr>
                  </a:solidFill>
                  <a:latin typeface="微软雅黑" panose="020B0503020204020204" charset="-122"/>
                  <a:ea typeface="微软雅黑" panose="020B0503020204020204" charset="-122"/>
                </a:rPr>
                <a:t>微信</a:t>
              </a:r>
              <a:endParaRPr lang="en-US" altLang="zh-CN" sz="1600" b="1" dirty="0">
                <a:solidFill>
                  <a:srgbClr val="FFFFFF"/>
                </a:solidFill>
                <a:effectLst>
                  <a:reflection blurRad="6350" stA="50000" endA="300" endPos="50000" dist="60007" dir="5400000" sy="-100000" algn="bl" rotWithShape="0"/>
                </a:effectLst>
                <a:latin typeface="微软雅黑" panose="020B0503020204020204" charset="-122"/>
                <a:ea typeface="微软雅黑" panose="020B0503020204020204" charset="-122"/>
              </a:endParaRPr>
            </a:p>
          </p:txBody>
        </p:sp>
      </p:grpSp>
      <p:sp>
        <p:nvSpPr>
          <p:cNvPr id="434203" name="AutoShape 27"/>
          <p:cNvSpPr>
            <a:spLocks noChangeArrowheads="1"/>
          </p:cNvSpPr>
          <p:nvPr/>
        </p:nvSpPr>
        <p:spPr bwMode="auto">
          <a:xfrm>
            <a:off x="7488543" y="2032677"/>
            <a:ext cx="1295400" cy="215900"/>
          </a:xfrm>
          <a:prstGeom prst="curvedDownArrow">
            <a:avLst>
              <a:gd name="adj1" fmla="val 120000"/>
              <a:gd name="adj2" fmla="val 240000"/>
              <a:gd name="adj3" fmla="val 33333"/>
            </a:avLst>
          </a:prstGeom>
          <a:solidFill>
            <a:schemeClr val="accent1"/>
          </a:solidFill>
          <a:ln w="9525">
            <a:solidFill>
              <a:schemeClr val="tx1"/>
            </a:solidFill>
            <a:miter lim="800000"/>
          </a:ln>
          <a:effectLst/>
        </p:spPr>
        <p:txBody>
          <a:bodyPr wrap="none" anchor="ctr"/>
          <a:lstStyle/>
          <a:p>
            <a:endParaRPr lang="zh-CN" altLang="en-US"/>
          </a:p>
        </p:txBody>
      </p:sp>
      <p:sp>
        <p:nvSpPr>
          <p:cNvPr id="434204" name="AutoShape 28"/>
          <p:cNvSpPr>
            <a:spLocks noChangeArrowheads="1"/>
          </p:cNvSpPr>
          <p:nvPr/>
        </p:nvSpPr>
        <p:spPr bwMode="auto">
          <a:xfrm>
            <a:off x="5050207" y="2566063"/>
            <a:ext cx="792163" cy="144462"/>
          </a:xfrm>
          <a:prstGeom prst="curvedDownArrow">
            <a:avLst>
              <a:gd name="adj1" fmla="val 109671"/>
              <a:gd name="adj2" fmla="val 219342"/>
              <a:gd name="adj3" fmla="val 33333"/>
            </a:avLst>
          </a:prstGeom>
          <a:solidFill>
            <a:schemeClr val="accent1"/>
          </a:solidFill>
          <a:ln w="9525">
            <a:solidFill>
              <a:schemeClr val="tx1"/>
            </a:solidFill>
            <a:miter lim="800000"/>
          </a:ln>
          <a:effectLst/>
        </p:spPr>
        <p:txBody>
          <a:bodyPr wrap="none" anchor="ctr"/>
          <a:lstStyle/>
          <a:p>
            <a:endParaRPr lang="zh-CN" altLang="en-US"/>
          </a:p>
        </p:txBody>
      </p:sp>
      <p:grpSp>
        <p:nvGrpSpPr>
          <p:cNvPr id="8" name="组合 35"/>
          <p:cNvGrpSpPr/>
          <p:nvPr/>
        </p:nvGrpSpPr>
        <p:grpSpPr bwMode="auto">
          <a:xfrm>
            <a:off x="1883482" y="4223377"/>
            <a:ext cx="2233613" cy="1608137"/>
            <a:chOff x="2983872" y="4231217"/>
            <a:chExt cx="2727425" cy="1842489"/>
          </a:xfrm>
        </p:grpSpPr>
        <p:sp>
          <p:nvSpPr>
            <p:cNvPr id="37" name="矩形 36"/>
            <p:cNvSpPr/>
            <p:nvPr/>
          </p:nvSpPr>
          <p:spPr>
            <a:xfrm>
              <a:off x="2983872" y="4382181"/>
              <a:ext cx="2727425" cy="500183"/>
            </a:xfrm>
            <a:prstGeom prst="rect">
              <a:avLst/>
            </a:prstGeom>
            <a:solidFill>
              <a:schemeClr val="bg2">
                <a:lumMod val="40000"/>
                <a:lumOff val="60000"/>
              </a:schemeClr>
            </a:solidFill>
            <a:ln w="31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0" fontAlgn="ctr" hangingPunct="0">
                <a:spcBef>
                  <a:spcPct val="0"/>
                </a:spcBef>
                <a:buClr>
                  <a:srgbClr val="FF0000"/>
                </a:buClr>
                <a:buSzPct val="70000"/>
                <a:defRPr/>
              </a:pPr>
              <a:endParaRPr lang="zh-CN" altLang="en-US" sz="1400"/>
            </a:p>
          </p:txBody>
        </p:sp>
        <p:sp>
          <p:nvSpPr>
            <p:cNvPr id="38" name="圆角矩形 37"/>
            <p:cNvSpPr/>
            <p:nvPr/>
          </p:nvSpPr>
          <p:spPr>
            <a:xfrm>
              <a:off x="2983872" y="4231217"/>
              <a:ext cx="2727425" cy="1842489"/>
            </a:xfrm>
            <a:prstGeom prst="roundRect">
              <a:avLst>
                <a:gd name="adj" fmla="val 10463"/>
              </a:avLst>
            </a:prstGeom>
            <a:noFill/>
            <a:ln w="31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0" fontAlgn="ctr" hangingPunct="0">
                <a:spcBef>
                  <a:spcPct val="0"/>
                </a:spcBef>
                <a:buClr>
                  <a:srgbClr val="FF0000"/>
                </a:buClr>
                <a:buSzPct val="70000"/>
                <a:defRPr/>
              </a:pPr>
              <a:endParaRPr lang="zh-CN" altLang="en-US" sz="1400"/>
            </a:p>
          </p:txBody>
        </p:sp>
        <p:sp>
          <p:nvSpPr>
            <p:cNvPr id="39" name="文本框 44"/>
            <p:cNvSpPr txBox="1"/>
            <p:nvPr/>
          </p:nvSpPr>
          <p:spPr>
            <a:xfrm>
              <a:off x="3303720" y="4242130"/>
              <a:ext cx="2085792" cy="1626047"/>
            </a:xfrm>
            <a:prstGeom prst="rect">
              <a:avLst/>
            </a:prstGeom>
            <a:noFill/>
            <a:ln w="3175" cmpd="sng">
              <a:noFill/>
              <a:prstDash val="solid"/>
            </a:ln>
          </p:spPr>
          <p:txBody>
            <a:bodyPr wrap="none">
              <a:spAutoFit/>
            </a:bodyPr>
            <a:p>
              <a:pPr algn="ctr" eaLnBrk="0" fontAlgn="ctr" hangingPunct="0">
                <a:lnSpc>
                  <a:spcPct val="150000"/>
                </a:lnSpc>
                <a:spcBef>
                  <a:spcPct val="0"/>
                </a:spcBef>
                <a:buClr>
                  <a:srgbClr val="FF0000"/>
                </a:buClr>
                <a:buSzPct val="70000"/>
                <a:defRPr/>
              </a:pPr>
              <a:r>
                <a:rPr lang="zh-CN" altLang="en-US" sz="2000" b="1" spc="300" dirty="0">
                  <a:solidFill>
                    <a:schemeClr val="bg1">
                      <a:lumMod val="10000"/>
                    </a:schemeClr>
                  </a:solidFill>
                  <a:latin typeface="微软雅黑" panose="020B0503020204020204" charset="-122"/>
                  <a:ea typeface="微软雅黑" panose="020B0503020204020204" charset="-122"/>
                </a:rPr>
                <a:t>课前准备阶段</a:t>
              </a:r>
              <a:endParaRPr lang="en-US" altLang="zh-CN" sz="2000" b="1" spc="300" dirty="0">
                <a:solidFill>
                  <a:schemeClr val="bg1">
                    <a:lumMod val="10000"/>
                  </a:schemeClr>
                </a:solidFill>
                <a:latin typeface="微软雅黑" panose="020B0503020204020204" charset="-122"/>
                <a:ea typeface="微软雅黑" panose="020B0503020204020204" charset="-122"/>
              </a:endParaRPr>
            </a:p>
            <a:p>
              <a:pPr algn="ctr" eaLnBrk="0" fontAlgn="ctr" hangingPunct="0">
                <a:lnSpc>
                  <a:spcPct val="150000"/>
                </a:lnSpc>
                <a:spcBef>
                  <a:spcPct val="0"/>
                </a:spcBef>
                <a:buClr>
                  <a:srgbClr val="FF0000"/>
                </a:buClr>
                <a:buSzPct val="70000"/>
                <a:defRPr/>
              </a:pPr>
              <a:r>
                <a:rPr lang="en-US" altLang="zh-CN" sz="2000" spc="300" dirty="0">
                  <a:latin typeface="微软雅黑" panose="020B0503020204020204" charset="-122"/>
                  <a:ea typeface="微软雅黑" panose="020B0503020204020204" charset="-122"/>
                </a:rPr>
                <a:t>  </a:t>
              </a:r>
              <a:r>
                <a:rPr lang="en-US" altLang="zh-CN" sz="1800" b="1" spc="600" dirty="0">
                  <a:latin typeface="微软雅黑" panose="020B0503020204020204" charset="-122"/>
                  <a:ea typeface="微软雅黑" panose="020B0503020204020204" charset="-122"/>
                </a:rPr>
                <a:t>·</a:t>
              </a:r>
              <a:r>
                <a:rPr lang="zh-CN" altLang="en-US" sz="1800" spc="600" dirty="0">
                  <a:latin typeface="微软雅黑" panose="020B0503020204020204" charset="-122"/>
                  <a:ea typeface="微软雅黑" panose="020B0503020204020204" charset="-122"/>
                </a:rPr>
                <a:t>课前一周</a:t>
              </a:r>
              <a:endParaRPr lang="en-US" altLang="zh-CN" sz="1800" spc="600" dirty="0">
                <a:latin typeface="微软雅黑" panose="020B0503020204020204" charset="-122"/>
                <a:ea typeface="微软雅黑" panose="020B0503020204020204" charset="-122"/>
              </a:endParaRPr>
            </a:p>
            <a:p>
              <a:pPr algn="ctr" eaLnBrk="0" fontAlgn="ctr" hangingPunct="0">
                <a:lnSpc>
                  <a:spcPct val="150000"/>
                </a:lnSpc>
                <a:spcBef>
                  <a:spcPct val="0"/>
                </a:spcBef>
                <a:buClr>
                  <a:srgbClr val="FF0000"/>
                </a:buClr>
                <a:buSzPct val="70000"/>
                <a:defRPr/>
              </a:pPr>
              <a:r>
                <a:rPr lang="zh-CN" altLang="en-US" sz="1800" spc="300" dirty="0">
                  <a:latin typeface="微软雅黑" panose="020B0503020204020204" charset="-122"/>
                  <a:ea typeface="微软雅黑" panose="020B0503020204020204" charset="-122"/>
                </a:rPr>
                <a:t>  </a:t>
              </a:r>
              <a:r>
                <a:rPr lang="en-US" altLang="zh-CN" sz="1800" b="1" spc="600" dirty="0">
                  <a:latin typeface="微软雅黑" panose="020B0503020204020204" charset="-122"/>
                  <a:ea typeface="微软雅黑" panose="020B0503020204020204" charset="-122"/>
                </a:rPr>
                <a:t>·</a:t>
              </a:r>
              <a:r>
                <a:rPr lang="zh-CN" altLang="en-US" sz="1800" spc="600" dirty="0">
                  <a:latin typeface="微软雅黑" panose="020B0503020204020204" charset="-122"/>
                  <a:ea typeface="微软雅黑" panose="020B0503020204020204" charset="-122"/>
                </a:rPr>
                <a:t>布置任务</a:t>
              </a:r>
              <a:endParaRPr lang="zh-CN" altLang="en-US" sz="1800" spc="600" dirty="0">
                <a:latin typeface="微软雅黑" panose="020B0503020204020204" charset="-122"/>
                <a:ea typeface="微软雅黑" panose="020B0503020204020204" charset="-122"/>
              </a:endParaRPr>
            </a:p>
          </p:txBody>
        </p:sp>
      </p:grpSp>
      <p:sp>
        <p:nvSpPr>
          <p:cNvPr id="434209" name="Text Box 33"/>
          <p:cNvSpPr txBox="1">
            <a:spLocks noChangeArrowheads="1"/>
          </p:cNvSpPr>
          <p:nvPr/>
        </p:nvSpPr>
        <p:spPr bwMode="auto">
          <a:xfrm>
            <a:off x="5849620" y="4059555"/>
            <a:ext cx="4199890" cy="1027430"/>
          </a:xfrm>
          <a:prstGeom prst="rect">
            <a:avLst/>
          </a:prstGeom>
          <a:noFill/>
          <a:ln w="9525">
            <a:noFill/>
            <a:miter lim="800000"/>
          </a:ln>
          <a:effectLst/>
        </p:spPr>
        <p:txBody>
          <a:bodyPr wrap="square">
            <a:spAutoFit/>
          </a:bodyPr>
          <a:p>
            <a:r>
              <a:rPr lang="en-US" altLang="zh-CN" sz="2000" b="1" dirty="0">
                <a:solidFill>
                  <a:srgbClr val="0033CC"/>
                </a:solidFill>
                <a:ea typeface="微软雅黑" panose="020B0503020204020204" charset="-122"/>
              </a:rPr>
              <a:t>      </a:t>
            </a:r>
            <a:r>
              <a:rPr lang="zh-CN" altLang="en-US" sz="2000" b="1" dirty="0">
                <a:solidFill>
                  <a:srgbClr val="0033CC"/>
                </a:solidFill>
                <a:ea typeface="微软雅黑" panose="020B0503020204020204" charset="-122"/>
              </a:rPr>
              <a:t>在班级微信群里发布预习任务：搜</a:t>
            </a:r>
            <a:r>
              <a:rPr lang="zh-CN" altLang="en-US" sz="2000" b="1" dirty="0" smtClean="0">
                <a:solidFill>
                  <a:srgbClr val="0033CC"/>
                </a:solidFill>
                <a:ea typeface="微软雅黑" panose="020B0503020204020204" charset="-122"/>
              </a:rPr>
              <a:t>集电阻的各种标识方法和色环的颜色的背诵以及电阻的应用。</a:t>
            </a:r>
            <a:endParaRPr lang="zh-CN" altLang="en-US" sz="2000" b="1" dirty="0">
              <a:solidFill>
                <a:srgbClr val="0033CC"/>
              </a:solidFill>
              <a:ea typeface="微软雅黑" panose="020B0503020204020204" charset="-122"/>
            </a:endParaRPr>
          </a:p>
        </p:txBody>
      </p:sp>
      <p:grpSp>
        <p:nvGrpSpPr>
          <p:cNvPr id="9" name="Group 37"/>
          <p:cNvGrpSpPr/>
          <p:nvPr/>
        </p:nvGrpSpPr>
        <p:grpSpPr bwMode="auto">
          <a:xfrm>
            <a:off x="3383279" y="119063"/>
            <a:ext cx="5400676" cy="1052512"/>
            <a:chOff x="0" y="0"/>
            <a:chExt cx="3061" cy="663"/>
          </a:xfrm>
        </p:grpSpPr>
        <p:pic>
          <p:nvPicPr>
            <p:cNvPr id="10" name="Picture 39" descr="框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3061"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0">
              <a:hlinkClick r:id="rId4" action="ppaction://hlinksldjump"/>
            </p:cNvPr>
            <p:cNvSpPr txBox="1">
              <a:spLocks noChangeArrowheads="1"/>
            </p:cNvSpPr>
            <p:nvPr/>
          </p:nvSpPr>
          <p:spPr bwMode="auto">
            <a:xfrm>
              <a:off x="1118" y="135"/>
              <a:ext cx="169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Narrow" pitchFamily="34" charset="0"/>
                  <a:ea typeface="宋体" panose="02010600030101010101" pitchFamily="2" charset="-122"/>
                </a:defRPr>
              </a:lvl1pPr>
              <a:lvl2pPr marL="742950" indent="-285750">
                <a:defRPr sz="2400">
                  <a:solidFill>
                    <a:schemeClr val="bg1"/>
                  </a:solidFill>
                  <a:latin typeface="Arial Narrow" pitchFamily="34" charset="0"/>
                  <a:ea typeface="宋体" panose="02010600030101010101" pitchFamily="2" charset="-122"/>
                </a:defRPr>
              </a:lvl2pPr>
              <a:lvl3pPr marL="1143000" indent="-228600">
                <a:defRPr sz="2400">
                  <a:solidFill>
                    <a:schemeClr val="bg1"/>
                  </a:solidFill>
                  <a:latin typeface="Arial Narrow" pitchFamily="34" charset="0"/>
                  <a:ea typeface="宋体" panose="02010600030101010101" pitchFamily="2" charset="-122"/>
                </a:defRPr>
              </a:lvl3pPr>
              <a:lvl4pPr marL="1600200" indent="-228600">
                <a:defRPr sz="2400">
                  <a:solidFill>
                    <a:schemeClr val="bg1"/>
                  </a:solidFill>
                  <a:latin typeface="Arial Narrow" pitchFamily="34" charset="0"/>
                  <a:ea typeface="宋体" panose="02010600030101010101" pitchFamily="2" charset="-122"/>
                </a:defRPr>
              </a:lvl4pPr>
              <a:lvl5pPr marL="2057400" indent="-228600">
                <a:defRPr sz="2400">
                  <a:solidFill>
                    <a:schemeClr val="bg1"/>
                  </a:solidFill>
                  <a:latin typeface="Arial Narrow" pitchFamily="34" charset="0"/>
                  <a:ea typeface="宋体" panose="02010600030101010101" pitchFamily="2" charset="-122"/>
                </a:defRPr>
              </a:lvl5pPr>
              <a:lvl6pPr marL="2514600" indent="-228600" eaLnBrk="0" fontAlgn="base" hangingPunct="0">
                <a:lnSpc>
                  <a:spcPct val="120000"/>
                </a:lnSpc>
                <a:spcBef>
                  <a:spcPct val="0"/>
                </a:spcBef>
                <a:spcAft>
                  <a:spcPct val="0"/>
                </a:spcAft>
                <a:defRPr sz="2400">
                  <a:solidFill>
                    <a:schemeClr val="bg1"/>
                  </a:solidFill>
                  <a:latin typeface="Arial Narrow" pitchFamily="34" charset="0"/>
                  <a:ea typeface="宋体" panose="02010600030101010101" pitchFamily="2" charset="-122"/>
                </a:defRPr>
              </a:lvl6pPr>
              <a:lvl7pPr marL="2971800" indent="-228600" eaLnBrk="0" fontAlgn="base" hangingPunct="0">
                <a:lnSpc>
                  <a:spcPct val="120000"/>
                </a:lnSpc>
                <a:spcBef>
                  <a:spcPct val="0"/>
                </a:spcBef>
                <a:spcAft>
                  <a:spcPct val="0"/>
                </a:spcAft>
                <a:defRPr sz="2400">
                  <a:solidFill>
                    <a:schemeClr val="bg1"/>
                  </a:solidFill>
                  <a:latin typeface="Arial Narrow" pitchFamily="34" charset="0"/>
                  <a:ea typeface="宋体" panose="02010600030101010101" pitchFamily="2" charset="-122"/>
                </a:defRPr>
              </a:lvl7pPr>
              <a:lvl8pPr marL="3429000" indent="-228600" eaLnBrk="0" fontAlgn="base" hangingPunct="0">
                <a:lnSpc>
                  <a:spcPct val="120000"/>
                </a:lnSpc>
                <a:spcBef>
                  <a:spcPct val="0"/>
                </a:spcBef>
                <a:spcAft>
                  <a:spcPct val="0"/>
                </a:spcAft>
                <a:defRPr sz="2400">
                  <a:solidFill>
                    <a:schemeClr val="bg1"/>
                  </a:solidFill>
                  <a:latin typeface="Arial Narrow" pitchFamily="34" charset="0"/>
                  <a:ea typeface="宋体" panose="02010600030101010101" pitchFamily="2" charset="-122"/>
                </a:defRPr>
              </a:lvl8pPr>
              <a:lvl9pPr marL="3886200" indent="-228600" eaLnBrk="0" fontAlgn="base" hangingPunct="0">
                <a:lnSpc>
                  <a:spcPct val="120000"/>
                </a:lnSpc>
                <a:spcBef>
                  <a:spcPct val="0"/>
                </a:spcBef>
                <a:spcAft>
                  <a:spcPct val="0"/>
                </a:spcAft>
                <a:defRPr sz="2400">
                  <a:solidFill>
                    <a:schemeClr val="bg1"/>
                  </a:solidFill>
                  <a:latin typeface="Arial Narrow" pitchFamily="34" charset="0"/>
                  <a:ea typeface="宋体" panose="02010600030101010101" pitchFamily="2" charset="-122"/>
                </a:defRPr>
              </a:lvl9pPr>
            </a:lstStyle>
            <a:p>
              <a:pPr algn="ctr" eaLnBrk="1" hangingPunct="1">
                <a:lnSpc>
                  <a:spcPct val="100000"/>
                </a:lnSpc>
                <a:buFont typeface="Arial" panose="020B0604020202020204" pitchFamily="34" charset="0"/>
                <a:buNone/>
              </a:pPr>
              <a:r>
                <a:rPr lang="zh-CN" altLang="en-US" b="1" dirty="0" smtClean="0">
                  <a:solidFill>
                    <a:srgbClr val="FFFF00"/>
                  </a:solidFill>
                  <a:latin typeface="微软雅黑" panose="020B0503020204020204" charset="-122"/>
                  <a:ea typeface="微软雅黑" panose="020B0503020204020204" charset="-122"/>
                </a:rPr>
                <a:t> 不占用上课时间</a:t>
              </a:r>
              <a:endParaRPr lang="zh-CN" altLang="en-US" b="1" dirty="0">
                <a:solidFill>
                  <a:srgbClr val="FFFF00"/>
                </a:solidFill>
                <a:latin typeface="微软雅黑" panose="020B0503020204020204" charset="-122"/>
                <a:ea typeface="微软雅黑" panose="020B0503020204020204" charset="-122"/>
              </a:endParaRPr>
            </a:p>
          </p:txBody>
        </p:sp>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34204"/>
                                        </p:tgtEl>
                                        <p:attrNameLst>
                                          <p:attrName>style.visibility</p:attrName>
                                        </p:attrNameLst>
                                      </p:cBhvr>
                                      <p:to>
                                        <p:strVal val="visible"/>
                                      </p:to>
                                    </p:set>
                                    <p:animEffect transition="in" filter="fade">
                                      <p:cBhvr>
                                        <p:cTn id="14" dur="500"/>
                                        <p:tgtEl>
                                          <p:spTgt spid="43420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34191"/>
                                        </p:tgtEl>
                                        <p:attrNameLst>
                                          <p:attrName>style.visibility</p:attrName>
                                        </p:attrNameLst>
                                      </p:cBhvr>
                                      <p:to>
                                        <p:strVal val="visible"/>
                                      </p:to>
                                    </p:set>
                                    <p:animEffect transition="in" filter="fade">
                                      <p:cBhvr>
                                        <p:cTn id="18" dur="500"/>
                                        <p:tgtEl>
                                          <p:spTgt spid="43419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34203"/>
                                        </p:tgtEl>
                                        <p:attrNameLst>
                                          <p:attrName>style.visibility</p:attrName>
                                        </p:attrNameLst>
                                      </p:cBhvr>
                                      <p:to>
                                        <p:strVal val="visible"/>
                                      </p:to>
                                    </p:set>
                                    <p:animEffect transition="in" filter="fade">
                                      <p:cBhvr>
                                        <p:cTn id="22" dur="500"/>
                                        <p:tgtEl>
                                          <p:spTgt spid="43420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34209"/>
                                        </p:tgtEl>
                                        <p:attrNameLst>
                                          <p:attrName>style.visibility</p:attrName>
                                        </p:attrNameLst>
                                      </p:cBhvr>
                                      <p:to>
                                        <p:strVal val="visible"/>
                                      </p:to>
                                    </p:set>
                                    <p:animEffect transition="in" filter="fade">
                                      <p:cBhvr>
                                        <p:cTn id="33" dur="500"/>
                                        <p:tgtEl>
                                          <p:spTgt spid="434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34203" grpId="0" bldLvl="0" animBg="1"/>
      <p:bldP spid="434204" grpId="0" bldLvl="0" animBg="1"/>
      <p:bldP spid="43420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Picture 2" descr="23"/>
          <p:cNvPicPr>
            <a:picLocks noChangeAspect="1"/>
          </p:cNvPicPr>
          <p:nvPr/>
        </p:nvPicPr>
        <p:blipFill>
          <a:blip r:embed="rId1">
            <a:lum bright="12000"/>
          </a:blip>
          <a:stretch>
            <a:fillRect/>
          </a:stretch>
        </p:blipFill>
        <p:spPr>
          <a:xfrm>
            <a:off x="1524000" y="0"/>
            <a:ext cx="9144000" cy="6864350"/>
          </a:xfrm>
          <a:prstGeom prst="rect">
            <a:avLst/>
          </a:prstGeom>
          <a:noFill/>
          <a:ln w="9525">
            <a:noFill/>
          </a:ln>
        </p:spPr>
      </p:pic>
      <p:sp>
        <p:nvSpPr>
          <p:cNvPr id="36867" name="WordArt 9"/>
          <p:cNvSpPr>
            <a:spLocks noTextEdit="1"/>
          </p:cNvSpPr>
          <p:nvPr/>
        </p:nvSpPr>
        <p:spPr>
          <a:xfrm>
            <a:off x="2782888" y="1989138"/>
            <a:ext cx="6481762" cy="1727200"/>
          </a:xfrm>
          <a:prstGeom prst="rect">
            <a:avLst/>
          </a:prstGeom>
        </p:spPr>
        <p:txBody>
          <a:bodyPr wrap="none" fromWordArt="1">
            <a:prstTxWarp prst="textPlain">
              <a:avLst>
                <a:gd name="adj" fmla="val 50000"/>
              </a:avLst>
            </a:prstTxWarp>
            <a:normAutofit/>
          </a:bodyPr>
          <a:p>
            <a:pPr algn="ctr"/>
            <a:r>
              <a:rPr lang="zh-CN" altLang="en-US" sz="80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rPr>
              <a:t>感谢各位专家的批评指正</a:t>
            </a:r>
            <a:endParaRPr lang="zh-CN" altLang="en-US" sz="80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endParaRPr>
          </a:p>
        </p:txBody>
      </p:sp>
      <p:pic>
        <p:nvPicPr>
          <p:cNvPr id="36879" name="5a8a15b0-daf8-4f88-a994-81dace2ffebd.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1774825" y="5805488"/>
            <a:ext cx="863600" cy="8636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500" decel="50000" fill="hold">
                                          <p:stCondLst>
                                            <p:cond delay="0"/>
                                          </p:stCondLst>
                                        </p:cTn>
                                        <p:tgtEl>
                                          <p:spTgt spid="36867"/>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3686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6867"/>
                                        </p:tgtEl>
                                        <p:attrNameLst>
                                          <p:attrName>ppt_w</p:attrName>
                                        </p:attrNameLst>
                                      </p:cBhvr>
                                      <p:tavLst>
                                        <p:tav tm="0">
                                          <p:val>
                                            <p:strVal val="#ppt_w*.05"/>
                                          </p:val>
                                        </p:tav>
                                        <p:tav tm="100000">
                                          <p:val>
                                            <p:strVal val="#ppt_w"/>
                                          </p:val>
                                        </p:tav>
                                      </p:tavLst>
                                    </p:anim>
                                    <p:anim calcmode="lin" valueType="num">
                                      <p:cBhvr>
                                        <p:cTn id="10" dur="1000" fill="hold"/>
                                        <p:tgtEl>
                                          <p:spTgt spid="3686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686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686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686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6867"/>
                                        </p:tgtEl>
                                      </p:cBhvr>
                                    </p:animEffect>
                                  </p:childTnLst>
                                </p:cTn>
                              </p:par>
                            </p:childTnLst>
                          </p:cTn>
                        </p:par>
                        <p:par>
                          <p:cTn id="15" fill="hold">
                            <p:stCondLst>
                              <p:cond delay="1000"/>
                            </p:stCondLst>
                            <p:childTnLst>
                              <p:par>
                                <p:cTn id="16" presetID="1" presetClass="mediacall" presetSubtype="0" fill="hold" nodeType="afterEffect">
                                  <p:stCondLst>
                                    <p:cond delay="0"/>
                                  </p:stCondLst>
                                  <p:childTnLst>
                                    <p:cmd type="call" cmd="playFrom(0.0)">
                                      <p:cBhvr>
                                        <p:cTn id="17" dur="280462" fill="hold"/>
                                        <p:tgtEl>
                                          <p:spTgt spid="3687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687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3345" y="134620"/>
            <a:ext cx="3203575" cy="647700"/>
          </a:xfrm>
          <a:prstGeom prst="rect">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zh-CN" altLang="en-US" sz="3200" b="1" dirty="0" smtClean="0">
                <a:solidFill>
                  <a:srgbClr val="FFFFFF"/>
                </a:solidFill>
                <a:latin typeface="黑体" panose="02010609060101010101" charset="-122"/>
                <a:ea typeface="黑体" panose="02010609060101010101" charset="-122"/>
              </a:rPr>
              <a:t>课前准备</a:t>
            </a:r>
            <a:endParaRPr lang="zh-CN" altLang="en-US" sz="3200" b="1" dirty="0">
              <a:solidFill>
                <a:srgbClr val="FFFFFF"/>
              </a:solidFill>
              <a:latin typeface="黑体" panose="02010609060101010101" charset="-122"/>
              <a:ea typeface="黑体" panose="02010609060101010101" charset="-122"/>
            </a:endParaRPr>
          </a:p>
        </p:txBody>
      </p:sp>
      <p:sp>
        <p:nvSpPr>
          <p:cNvPr id="13" name="椭圆 12"/>
          <p:cNvSpPr/>
          <p:nvPr/>
        </p:nvSpPr>
        <p:spPr>
          <a:xfrm>
            <a:off x="2522538" y="1367790"/>
            <a:ext cx="2081212" cy="1560513"/>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1858963" y="3474403"/>
            <a:ext cx="2079625" cy="1560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4564063" y="3096578"/>
            <a:ext cx="2081212" cy="156051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zh-CN" altLang="en-US"/>
          </a:p>
        </p:txBody>
      </p:sp>
      <p:sp>
        <p:nvSpPr>
          <p:cNvPr id="16" name="椭圆 15"/>
          <p:cNvSpPr/>
          <p:nvPr/>
        </p:nvSpPr>
        <p:spPr>
          <a:xfrm>
            <a:off x="3413125" y="5094796"/>
            <a:ext cx="2081213" cy="1560512"/>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17" name="椭圆 16"/>
          <p:cNvSpPr/>
          <p:nvPr/>
        </p:nvSpPr>
        <p:spPr>
          <a:xfrm>
            <a:off x="5826125" y="761365"/>
            <a:ext cx="2081213" cy="1560513"/>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7186613" y="3082290"/>
            <a:ext cx="2079625" cy="156051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6429375" y="5034915"/>
            <a:ext cx="2081213" cy="1560513"/>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zh-CN" altLang="en-US"/>
          </a:p>
        </p:txBody>
      </p:sp>
      <p:grpSp>
        <p:nvGrpSpPr>
          <p:cNvPr id="20" name="组合 14"/>
          <p:cNvGrpSpPr/>
          <p:nvPr/>
        </p:nvGrpSpPr>
        <p:grpSpPr bwMode="auto">
          <a:xfrm>
            <a:off x="5891213" y="3137853"/>
            <a:ext cx="1081087" cy="647700"/>
            <a:chOff x="5148212" y="2709242"/>
            <a:chExt cx="1081088" cy="647700"/>
          </a:xfrm>
        </p:grpSpPr>
        <p:pic>
          <p:nvPicPr>
            <p:cNvPr id="21" name="Picture 30"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48212" y="270924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1"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81600" y="270924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5"/>
          <p:cNvGrpSpPr/>
          <p:nvPr/>
        </p:nvGrpSpPr>
        <p:grpSpPr bwMode="auto">
          <a:xfrm>
            <a:off x="4845050" y="2252028"/>
            <a:ext cx="1155700" cy="649287"/>
            <a:chOff x="4102101" y="2040790"/>
            <a:chExt cx="1155700" cy="649288"/>
          </a:xfrm>
        </p:grpSpPr>
        <p:pic>
          <p:nvPicPr>
            <p:cNvPr id="24" name="Picture 2"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513" y="2040790"/>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0"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101" y="204079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10"/>
          <p:cNvGrpSpPr/>
          <p:nvPr/>
        </p:nvGrpSpPr>
        <p:grpSpPr bwMode="auto">
          <a:xfrm>
            <a:off x="6861175" y="2252028"/>
            <a:ext cx="1154113" cy="649287"/>
            <a:chOff x="6118226" y="1824766"/>
            <a:chExt cx="1154112" cy="649288"/>
          </a:xfrm>
        </p:grpSpPr>
        <p:pic>
          <p:nvPicPr>
            <p:cNvPr id="27" name="Picture 25"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226" y="1824766"/>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3051" y="1824766"/>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组合 21"/>
          <p:cNvGrpSpPr/>
          <p:nvPr/>
        </p:nvGrpSpPr>
        <p:grpSpPr bwMode="auto">
          <a:xfrm>
            <a:off x="5781675" y="4001453"/>
            <a:ext cx="1079500" cy="647700"/>
            <a:chOff x="5038726" y="3573388"/>
            <a:chExt cx="1079500" cy="647700"/>
          </a:xfrm>
        </p:grpSpPr>
        <p:pic>
          <p:nvPicPr>
            <p:cNvPr id="30" name="Picture 37"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726"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8"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526"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组合 13"/>
          <p:cNvGrpSpPr/>
          <p:nvPr/>
        </p:nvGrpSpPr>
        <p:grpSpPr bwMode="auto">
          <a:xfrm>
            <a:off x="6827838" y="3137853"/>
            <a:ext cx="1152525" cy="647700"/>
            <a:chOff x="6084837" y="2709242"/>
            <a:chExt cx="1152525" cy="647700"/>
          </a:xfrm>
        </p:grpSpPr>
        <p:pic>
          <p:nvPicPr>
            <p:cNvPr id="33" name="Picture 32"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84837" y="270924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89662" y="270924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组合 23"/>
          <p:cNvGrpSpPr/>
          <p:nvPr/>
        </p:nvGrpSpPr>
        <p:grpSpPr bwMode="auto">
          <a:xfrm>
            <a:off x="7653338" y="4001453"/>
            <a:ext cx="1154112" cy="647700"/>
            <a:chOff x="6910388" y="3573388"/>
            <a:chExt cx="1154113" cy="647700"/>
          </a:xfrm>
        </p:grpSpPr>
        <p:pic>
          <p:nvPicPr>
            <p:cNvPr id="36" name="Picture 41"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0388"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801"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组合 22"/>
          <p:cNvGrpSpPr/>
          <p:nvPr/>
        </p:nvGrpSpPr>
        <p:grpSpPr bwMode="auto">
          <a:xfrm>
            <a:off x="6645275" y="4001453"/>
            <a:ext cx="1152525" cy="647700"/>
            <a:chOff x="5902326" y="3573388"/>
            <a:chExt cx="1152525" cy="647700"/>
          </a:xfrm>
        </p:grpSpPr>
        <p:pic>
          <p:nvPicPr>
            <p:cNvPr id="39" name="Picture 39"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326"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0"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151"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组合 1"/>
          <p:cNvGrpSpPr/>
          <p:nvPr/>
        </p:nvGrpSpPr>
        <p:grpSpPr bwMode="auto">
          <a:xfrm>
            <a:off x="1857375" y="2252028"/>
            <a:ext cx="1155700" cy="649287"/>
            <a:chOff x="1113731" y="2040790"/>
            <a:chExt cx="1155700" cy="649288"/>
          </a:xfrm>
        </p:grpSpPr>
        <p:pic>
          <p:nvPicPr>
            <p:cNvPr id="42" name="Picture 2"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0143" y="2040790"/>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731" y="204079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组合 3"/>
          <p:cNvGrpSpPr/>
          <p:nvPr/>
        </p:nvGrpSpPr>
        <p:grpSpPr bwMode="auto">
          <a:xfrm>
            <a:off x="2865438" y="2252028"/>
            <a:ext cx="1154112" cy="649287"/>
            <a:chOff x="2121793" y="2040790"/>
            <a:chExt cx="1154113" cy="649288"/>
          </a:xfrm>
        </p:grpSpPr>
        <p:pic>
          <p:nvPicPr>
            <p:cNvPr id="45" name="Picture 23"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618" y="2040790"/>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4"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1793" y="2040790"/>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组合 12"/>
          <p:cNvGrpSpPr/>
          <p:nvPr/>
        </p:nvGrpSpPr>
        <p:grpSpPr bwMode="auto">
          <a:xfrm>
            <a:off x="7835900" y="3137853"/>
            <a:ext cx="1079500" cy="647700"/>
            <a:chOff x="7092900" y="2709242"/>
            <a:chExt cx="1079500" cy="647700"/>
          </a:xfrm>
        </p:grpSpPr>
        <p:pic>
          <p:nvPicPr>
            <p:cNvPr id="48" name="Picture 34"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92900" y="270924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5"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24700" y="270924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组合 4"/>
          <p:cNvGrpSpPr/>
          <p:nvPr/>
        </p:nvGrpSpPr>
        <p:grpSpPr bwMode="auto">
          <a:xfrm>
            <a:off x="3873500" y="2252028"/>
            <a:ext cx="1154113" cy="649287"/>
            <a:chOff x="3129856" y="2040790"/>
            <a:chExt cx="1154112" cy="649288"/>
          </a:xfrm>
        </p:grpSpPr>
        <p:pic>
          <p:nvPicPr>
            <p:cNvPr id="51" name="Picture 25"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9856" y="204079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6"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4681" y="204079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组合 7"/>
          <p:cNvGrpSpPr/>
          <p:nvPr/>
        </p:nvGrpSpPr>
        <p:grpSpPr bwMode="auto">
          <a:xfrm>
            <a:off x="2011363" y="3137853"/>
            <a:ext cx="1081087" cy="647700"/>
            <a:chOff x="1268362" y="2925316"/>
            <a:chExt cx="1081088" cy="647700"/>
          </a:xfrm>
        </p:grpSpPr>
        <p:pic>
          <p:nvPicPr>
            <p:cNvPr id="54" name="Picture 30"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68362" y="2925316"/>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1"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1750" y="2925316"/>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组合 16"/>
          <p:cNvGrpSpPr/>
          <p:nvPr/>
        </p:nvGrpSpPr>
        <p:grpSpPr bwMode="auto">
          <a:xfrm>
            <a:off x="3956050" y="3137853"/>
            <a:ext cx="1079500" cy="647700"/>
            <a:chOff x="3213050" y="2709292"/>
            <a:chExt cx="1079500" cy="647700"/>
          </a:xfrm>
        </p:grpSpPr>
        <p:pic>
          <p:nvPicPr>
            <p:cNvPr id="57" name="Picture 34"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13050" y="270929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5"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44850" y="270929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 name="组合 58"/>
          <p:cNvGrpSpPr/>
          <p:nvPr/>
        </p:nvGrpSpPr>
        <p:grpSpPr bwMode="auto">
          <a:xfrm>
            <a:off x="4892675" y="3137853"/>
            <a:ext cx="1143000" cy="647700"/>
            <a:chOff x="4149675" y="2709242"/>
            <a:chExt cx="1143000" cy="647750"/>
          </a:xfrm>
        </p:grpSpPr>
        <p:pic>
          <p:nvPicPr>
            <p:cNvPr id="60" name="Picture 21"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44975" y="270924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6"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49675" y="270929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组合 8"/>
          <p:cNvGrpSpPr/>
          <p:nvPr/>
        </p:nvGrpSpPr>
        <p:grpSpPr bwMode="auto">
          <a:xfrm>
            <a:off x="2082800" y="4001453"/>
            <a:ext cx="1079500" cy="647700"/>
            <a:chOff x="1339800" y="3789412"/>
            <a:chExt cx="1079500" cy="647700"/>
          </a:xfrm>
        </p:grpSpPr>
        <p:pic>
          <p:nvPicPr>
            <p:cNvPr id="63" name="Picture 22"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9800" y="378941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7"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600" y="378941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组合 6"/>
          <p:cNvGrpSpPr/>
          <p:nvPr/>
        </p:nvGrpSpPr>
        <p:grpSpPr bwMode="auto">
          <a:xfrm>
            <a:off x="5853113" y="2252028"/>
            <a:ext cx="1154112" cy="649287"/>
            <a:chOff x="5110163" y="2040790"/>
            <a:chExt cx="1154113" cy="649288"/>
          </a:xfrm>
        </p:grpSpPr>
        <p:pic>
          <p:nvPicPr>
            <p:cNvPr id="66" name="Picture 24"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0163" y="2040790"/>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3"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988" y="2040790"/>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组合 67"/>
          <p:cNvGrpSpPr/>
          <p:nvPr/>
        </p:nvGrpSpPr>
        <p:grpSpPr bwMode="auto">
          <a:xfrm>
            <a:off x="2946400" y="4001453"/>
            <a:ext cx="1079500" cy="647700"/>
            <a:chOff x="2203400" y="3573388"/>
            <a:chExt cx="1079500" cy="647700"/>
          </a:xfrm>
        </p:grpSpPr>
        <p:pic>
          <p:nvPicPr>
            <p:cNvPr id="69" name="Picture 38"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400"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9"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200"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组合 70"/>
          <p:cNvGrpSpPr/>
          <p:nvPr/>
        </p:nvGrpSpPr>
        <p:grpSpPr bwMode="auto">
          <a:xfrm>
            <a:off x="3883025" y="4001453"/>
            <a:ext cx="1150938" cy="647700"/>
            <a:chOff x="3140025" y="3573388"/>
            <a:chExt cx="1150937" cy="647700"/>
          </a:xfrm>
        </p:grpSpPr>
        <p:pic>
          <p:nvPicPr>
            <p:cNvPr id="72" name="Picture 40"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025"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41"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262"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组合 17"/>
          <p:cNvGrpSpPr/>
          <p:nvPr/>
        </p:nvGrpSpPr>
        <p:grpSpPr bwMode="auto">
          <a:xfrm>
            <a:off x="2947988" y="3137853"/>
            <a:ext cx="1152525" cy="647700"/>
            <a:chOff x="2204987" y="2709292"/>
            <a:chExt cx="1152525" cy="647700"/>
          </a:xfrm>
        </p:grpSpPr>
        <p:pic>
          <p:nvPicPr>
            <p:cNvPr id="75" name="Picture 32"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04987" y="270929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33" descr="19522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09812" y="270929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 name="组合 20"/>
          <p:cNvGrpSpPr/>
          <p:nvPr/>
        </p:nvGrpSpPr>
        <p:grpSpPr bwMode="auto">
          <a:xfrm>
            <a:off x="4892675" y="4001453"/>
            <a:ext cx="1104900" cy="647700"/>
            <a:chOff x="4149675" y="3573388"/>
            <a:chExt cx="1104951" cy="647700"/>
          </a:xfrm>
        </p:grpSpPr>
        <p:pic>
          <p:nvPicPr>
            <p:cNvPr id="78" name="Picture 22"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6926"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2" descr="1952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675" y="35733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 name="组合 11"/>
          <p:cNvGrpSpPr/>
          <p:nvPr/>
        </p:nvGrpSpPr>
        <p:grpSpPr bwMode="auto">
          <a:xfrm>
            <a:off x="7870825" y="2252028"/>
            <a:ext cx="1152525" cy="649287"/>
            <a:chOff x="7127876" y="1824766"/>
            <a:chExt cx="1152525" cy="649288"/>
          </a:xfrm>
        </p:grpSpPr>
        <p:pic>
          <p:nvPicPr>
            <p:cNvPr id="81" name="Picture 27"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876" y="1824766"/>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descr="120G2F1T50216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1113" y="1824766"/>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组合 25"/>
          <p:cNvGrpSpPr/>
          <p:nvPr/>
        </p:nvGrpSpPr>
        <p:grpSpPr bwMode="auto">
          <a:xfrm>
            <a:off x="2552700" y="1791653"/>
            <a:ext cx="6038850" cy="4970462"/>
            <a:chOff x="1809635" y="1363101"/>
            <a:chExt cx="6038915" cy="4971223"/>
          </a:xfrm>
        </p:grpSpPr>
        <p:sp>
          <p:nvSpPr>
            <p:cNvPr id="84" name="TextBox 83"/>
            <p:cNvSpPr txBox="1"/>
            <p:nvPr/>
          </p:nvSpPr>
          <p:spPr>
            <a:xfrm>
              <a:off x="4643354" y="3644687"/>
              <a:ext cx="693744" cy="457270"/>
            </a:xfrm>
            <a:prstGeom prst="rect">
              <a:avLst/>
            </a:prstGeom>
            <a:no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mn-lt"/>
                  <a:ea typeface="+mn-ea"/>
                </a:rPr>
                <a:t>1</a:t>
              </a:r>
              <a:r>
                <a:rPr lang="zh-CN" altLang="en-US" sz="2400" dirty="0">
                  <a:effectLst>
                    <a:outerShdw blurRad="38100" dist="38100" dir="2700000" algn="tl">
                      <a:srgbClr val="000000">
                        <a:alpha val="43137"/>
                      </a:srgbClr>
                    </a:outerShdw>
                  </a:effectLst>
                  <a:latin typeface="+mn-lt"/>
                  <a:ea typeface="+mn-ea"/>
                </a:rPr>
                <a:t>组</a:t>
              </a:r>
              <a:endParaRPr lang="zh-CN" altLang="en-US" sz="2400" dirty="0">
                <a:effectLst>
                  <a:outerShdw blurRad="38100" dist="38100" dir="2700000" algn="tl">
                    <a:srgbClr val="000000">
                      <a:alpha val="43137"/>
                    </a:srgbClr>
                  </a:outerShdw>
                </a:effectLst>
                <a:latin typeface="+mn-lt"/>
                <a:ea typeface="+mn-ea"/>
              </a:endParaRPr>
            </a:p>
          </p:txBody>
        </p:sp>
        <p:sp>
          <p:nvSpPr>
            <p:cNvPr id="85" name="TextBox 84"/>
            <p:cNvSpPr txBox="1"/>
            <p:nvPr/>
          </p:nvSpPr>
          <p:spPr>
            <a:xfrm>
              <a:off x="3365402" y="5877054"/>
              <a:ext cx="692157" cy="457270"/>
            </a:xfrm>
            <a:prstGeom prst="rect">
              <a:avLst/>
            </a:prstGeom>
            <a:no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mn-lt"/>
                  <a:ea typeface="+mn-ea"/>
                </a:rPr>
                <a:t>4</a:t>
              </a:r>
              <a:r>
                <a:rPr lang="zh-CN" altLang="en-US" sz="2400" dirty="0">
                  <a:effectLst>
                    <a:outerShdw blurRad="38100" dist="38100" dir="2700000" algn="tl">
                      <a:srgbClr val="000000">
                        <a:alpha val="43137"/>
                      </a:srgbClr>
                    </a:outerShdw>
                  </a:effectLst>
                  <a:latin typeface="+mn-lt"/>
                  <a:ea typeface="+mn-ea"/>
                </a:rPr>
                <a:t>组</a:t>
              </a:r>
              <a:endParaRPr lang="zh-CN" altLang="en-US" sz="2400" dirty="0">
                <a:effectLst>
                  <a:outerShdw blurRad="38100" dist="38100" dir="2700000" algn="tl">
                    <a:srgbClr val="000000">
                      <a:alpha val="43137"/>
                    </a:srgbClr>
                  </a:outerShdw>
                </a:effectLst>
                <a:latin typeface="+mn-lt"/>
                <a:ea typeface="+mn-ea"/>
              </a:endParaRPr>
            </a:p>
          </p:txBody>
        </p:sp>
        <p:sp>
          <p:nvSpPr>
            <p:cNvPr id="86" name="TextBox 85"/>
            <p:cNvSpPr txBox="1"/>
            <p:nvPr/>
          </p:nvSpPr>
          <p:spPr>
            <a:xfrm>
              <a:off x="1809635" y="4119423"/>
              <a:ext cx="692157" cy="457270"/>
            </a:xfrm>
            <a:prstGeom prst="rect">
              <a:avLst/>
            </a:prstGeom>
            <a:no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mn-lt"/>
                  <a:ea typeface="+mn-ea"/>
                </a:rPr>
                <a:t>5</a:t>
              </a:r>
              <a:r>
                <a:rPr lang="zh-CN" altLang="en-US" sz="2400" dirty="0">
                  <a:effectLst>
                    <a:outerShdw blurRad="38100" dist="38100" dir="2700000" algn="tl">
                      <a:srgbClr val="000000">
                        <a:alpha val="43137"/>
                      </a:srgbClr>
                    </a:outerShdw>
                  </a:effectLst>
                  <a:latin typeface="+mn-lt"/>
                  <a:ea typeface="+mn-ea"/>
                </a:rPr>
                <a:t>组</a:t>
              </a:r>
              <a:endParaRPr lang="zh-CN" altLang="en-US" sz="2400" dirty="0">
                <a:effectLst>
                  <a:outerShdw blurRad="38100" dist="38100" dir="2700000" algn="tl">
                    <a:srgbClr val="000000">
                      <a:alpha val="43137"/>
                    </a:srgbClr>
                  </a:outerShdw>
                </a:effectLst>
                <a:latin typeface="+mn-lt"/>
                <a:ea typeface="+mn-ea"/>
              </a:endParaRPr>
            </a:p>
          </p:txBody>
        </p:sp>
        <p:sp>
          <p:nvSpPr>
            <p:cNvPr id="87" name="TextBox 86"/>
            <p:cNvSpPr txBox="1"/>
            <p:nvPr/>
          </p:nvSpPr>
          <p:spPr>
            <a:xfrm>
              <a:off x="2474805" y="1988672"/>
              <a:ext cx="692157" cy="457270"/>
            </a:xfrm>
            <a:prstGeom prst="rect">
              <a:avLst/>
            </a:prstGeom>
            <a:no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mn-lt"/>
                  <a:ea typeface="+mn-ea"/>
                </a:rPr>
                <a:t>6</a:t>
              </a:r>
              <a:r>
                <a:rPr lang="zh-CN" altLang="en-US" sz="2400" dirty="0">
                  <a:effectLst>
                    <a:outerShdw blurRad="38100" dist="38100" dir="2700000" algn="tl">
                      <a:srgbClr val="000000">
                        <a:alpha val="43137"/>
                      </a:srgbClr>
                    </a:outerShdw>
                  </a:effectLst>
                  <a:latin typeface="+mn-lt"/>
                  <a:ea typeface="+mn-ea"/>
                </a:rPr>
                <a:t>组</a:t>
              </a:r>
              <a:endParaRPr lang="zh-CN" altLang="en-US" sz="2400" dirty="0">
                <a:effectLst>
                  <a:outerShdw blurRad="38100" dist="38100" dir="2700000" algn="tl">
                    <a:srgbClr val="000000">
                      <a:alpha val="43137"/>
                    </a:srgbClr>
                  </a:outerShdw>
                </a:effectLst>
                <a:latin typeface="+mn-lt"/>
                <a:ea typeface="+mn-ea"/>
              </a:endParaRPr>
            </a:p>
          </p:txBody>
        </p:sp>
        <p:sp>
          <p:nvSpPr>
            <p:cNvPr id="88" name="TextBox 87"/>
            <p:cNvSpPr txBox="1"/>
            <p:nvPr/>
          </p:nvSpPr>
          <p:spPr>
            <a:xfrm>
              <a:off x="7156393" y="3717724"/>
              <a:ext cx="692157" cy="457270"/>
            </a:xfrm>
            <a:prstGeom prst="rect">
              <a:avLst/>
            </a:prstGeom>
            <a:no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mn-lt"/>
                  <a:ea typeface="+mn-ea"/>
                </a:rPr>
                <a:t>2</a:t>
              </a:r>
              <a:r>
                <a:rPr lang="zh-CN" altLang="en-US" sz="2400" dirty="0">
                  <a:effectLst>
                    <a:outerShdw blurRad="38100" dist="38100" dir="2700000" algn="tl">
                      <a:srgbClr val="000000">
                        <a:alpha val="43137"/>
                      </a:srgbClr>
                    </a:outerShdw>
                  </a:effectLst>
                  <a:latin typeface="+mn-lt"/>
                  <a:ea typeface="+mn-ea"/>
                </a:rPr>
                <a:t>组</a:t>
              </a:r>
              <a:endParaRPr lang="zh-CN" altLang="en-US" sz="2400" dirty="0">
                <a:effectLst>
                  <a:outerShdw blurRad="38100" dist="38100" dir="2700000" algn="tl">
                    <a:srgbClr val="000000">
                      <a:alpha val="43137"/>
                    </a:srgbClr>
                  </a:outerShdw>
                </a:effectLst>
                <a:latin typeface="+mn-lt"/>
                <a:ea typeface="+mn-ea"/>
              </a:endParaRPr>
            </a:p>
          </p:txBody>
        </p:sp>
        <p:sp>
          <p:nvSpPr>
            <p:cNvPr id="89" name="TextBox 88"/>
            <p:cNvSpPr txBox="1"/>
            <p:nvPr/>
          </p:nvSpPr>
          <p:spPr>
            <a:xfrm>
              <a:off x="6472173" y="5650007"/>
              <a:ext cx="692157" cy="457270"/>
            </a:xfrm>
            <a:prstGeom prst="rect">
              <a:avLst/>
            </a:prstGeom>
            <a:no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mn-lt"/>
                  <a:ea typeface="+mn-ea"/>
                </a:rPr>
                <a:t>3</a:t>
              </a:r>
              <a:r>
                <a:rPr lang="zh-CN" altLang="en-US" sz="2400" dirty="0">
                  <a:effectLst>
                    <a:outerShdw blurRad="38100" dist="38100" dir="2700000" algn="tl">
                      <a:srgbClr val="000000">
                        <a:alpha val="43137"/>
                      </a:srgbClr>
                    </a:outerShdw>
                  </a:effectLst>
                  <a:latin typeface="+mn-lt"/>
                  <a:ea typeface="+mn-ea"/>
                </a:rPr>
                <a:t>组</a:t>
              </a:r>
              <a:endParaRPr lang="zh-CN" altLang="en-US" sz="2400" dirty="0">
                <a:effectLst>
                  <a:outerShdw blurRad="38100" dist="38100" dir="2700000" algn="tl">
                    <a:srgbClr val="000000">
                      <a:alpha val="43137"/>
                    </a:srgbClr>
                  </a:outerShdw>
                </a:effectLst>
                <a:latin typeface="+mn-lt"/>
                <a:ea typeface="+mn-ea"/>
              </a:endParaRPr>
            </a:p>
          </p:txBody>
        </p:sp>
        <p:sp>
          <p:nvSpPr>
            <p:cNvPr id="90" name="TextBox 89"/>
            <p:cNvSpPr txBox="1"/>
            <p:nvPr/>
          </p:nvSpPr>
          <p:spPr>
            <a:xfrm>
              <a:off x="5797478" y="1363101"/>
              <a:ext cx="692157" cy="457270"/>
            </a:xfrm>
            <a:prstGeom prst="rect">
              <a:avLst/>
            </a:prstGeom>
            <a:no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mn-lt"/>
                  <a:ea typeface="+mn-ea"/>
                </a:rPr>
                <a:t>7</a:t>
              </a:r>
              <a:r>
                <a:rPr lang="zh-CN" altLang="en-US" sz="2400" dirty="0">
                  <a:effectLst>
                    <a:outerShdw blurRad="38100" dist="38100" dir="2700000" algn="tl">
                      <a:srgbClr val="000000">
                        <a:alpha val="43137"/>
                      </a:srgbClr>
                    </a:outerShdw>
                  </a:effectLst>
                  <a:latin typeface="+mn-lt"/>
                  <a:ea typeface="+mn-ea"/>
                </a:rPr>
                <a:t>组</a:t>
              </a:r>
              <a:endParaRPr lang="zh-CN" altLang="en-US" sz="2400" dirty="0">
                <a:effectLst>
                  <a:outerShdw blurRad="38100" dist="38100" dir="2700000" algn="tl">
                    <a:srgbClr val="000000">
                      <a:alpha val="43137"/>
                    </a:srgbClr>
                  </a:outerShdw>
                </a:effectLst>
                <a:latin typeface="+mn-lt"/>
                <a:ea typeface="+mn-ea"/>
              </a:endParaRPr>
            </a:p>
          </p:txBody>
        </p:sp>
      </p:grpSp>
      <p:grpSp>
        <p:nvGrpSpPr>
          <p:cNvPr id="2" name="Group 37"/>
          <p:cNvGrpSpPr/>
          <p:nvPr/>
        </p:nvGrpSpPr>
        <p:grpSpPr bwMode="auto">
          <a:xfrm>
            <a:off x="3338829" y="-67627"/>
            <a:ext cx="5400676" cy="1052512"/>
            <a:chOff x="0" y="0"/>
            <a:chExt cx="3061" cy="663"/>
          </a:xfrm>
        </p:grpSpPr>
        <p:pic>
          <p:nvPicPr>
            <p:cNvPr id="3" name="Picture 39" descr="框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3061"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0">
              <a:hlinkClick r:id="rId5" action="ppaction://hlinksldjump"/>
            </p:cNvPr>
            <p:cNvSpPr txBox="1">
              <a:spLocks noChangeArrowheads="1"/>
            </p:cNvSpPr>
            <p:nvPr/>
          </p:nvSpPr>
          <p:spPr bwMode="auto">
            <a:xfrm>
              <a:off x="1118" y="135"/>
              <a:ext cx="169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Narrow" pitchFamily="34" charset="0"/>
                  <a:ea typeface="宋体" panose="02010600030101010101" pitchFamily="2" charset="-122"/>
                </a:defRPr>
              </a:lvl1pPr>
              <a:lvl2pPr marL="742950" indent="-285750">
                <a:defRPr sz="2400">
                  <a:solidFill>
                    <a:schemeClr val="bg1"/>
                  </a:solidFill>
                  <a:latin typeface="Arial Narrow" pitchFamily="34" charset="0"/>
                  <a:ea typeface="宋体" panose="02010600030101010101" pitchFamily="2" charset="-122"/>
                </a:defRPr>
              </a:lvl2pPr>
              <a:lvl3pPr marL="1143000" indent="-228600">
                <a:defRPr sz="2400">
                  <a:solidFill>
                    <a:schemeClr val="bg1"/>
                  </a:solidFill>
                  <a:latin typeface="Arial Narrow" pitchFamily="34" charset="0"/>
                  <a:ea typeface="宋体" panose="02010600030101010101" pitchFamily="2" charset="-122"/>
                </a:defRPr>
              </a:lvl3pPr>
              <a:lvl4pPr marL="1600200" indent="-228600">
                <a:defRPr sz="2400">
                  <a:solidFill>
                    <a:schemeClr val="bg1"/>
                  </a:solidFill>
                  <a:latin typeface="Arial Narrow" pitchFamily="34" charset="0"/>
                  <a:ea typeface="宋体" panose="02010600030101010101" pitchFamily="2" charset="-122"/>
                </a:defRPr>
              </a:lvl4pPr>
              <a:lvl5pPr marL="2057400" indent="-228600">
                <a:defRPr sz="2400">
                  <a:solidFill>
                    <a:schemeClr val="bg1"/>
                  </a:solidFill>
                  <a:latin typeface="Arial Narrow" pitchFamily="34" charset="0"/>
                  <a:ea typeface="宋体" panose="02010600030101010101" pitchFamily="2" charset="-122"/>
                </a:defRPr>
              </a:lvl5pPr>
              <a:lvl6pPr marL="2514600" indent="-228600" eaLnBrk="0" fontAlgn="base" hangingPunct="0">
                <a:lnSpc>
                  <a:spcPct val="120000"/>
                </a:lnSpc>
                <a:spcBef>
                  <a:spcPct val="0"/>
                </a:spcBef>
                <a:spcAft>
                  <a:spcPct val="0"/>
                </a:spcAft>
                <a:defRPr sz="2400">
                  <a:solidFill>
                    <a:schemeClr val="bg1"/>
                  </a:solidFill>
                  <a:latin typeface="Arial Narrow" pitchFamily="34" charset="0"/>
                  <a:ea typeface="宋体" panose="02010600030101010101" pitchFamily="2" charset="-122"/>
                </a:defRPr>
              </a:lvl6pPr>
              <a:lvl7pPr marL="2971800" indent="-228600" eaLnBrk="0" fontAlgn="base" hangingPunct="0">
                <a:lnSpc>
                  <a:spcPct val="120000"/>
                </a:lnSpc>
                <a:spcBef>
                  <a:spcPct val="0"/>
                </a:spcBef>
                <a:spcAft>
                  <a:spcPct val="0"/>
                </a:spcAft>
                <a:defRPr sz="2400">
                  <a:solidFill>
                    <a:schemeClr val="bg1"/>
                  </a:solidFill>
                  <a:latin typeface="Arial Narrow" pitchFamily="34" charset="0"/>
                  <a:ea typeface="宋体" panose="02010600030101010101" pitchFamily="2" charset="-122"/>
                </a:defRPr>
              </a:lvl7pPr>
              <a:lvl8pPr marL="3429000" indent="-228600" eaLnBrk="0" fontAlgn="base" hangingPunct="0">
                <a:lnSpc>
                  <a:spcPct val="120000"/>
                </a:lnSpc>
                <a:spcBef>
                  <a:spcPct val="0"/>
                </a:spcBef>
                <a:spcAft>
                  <a:spcPct val="0"/>
                </a:spcAft>
                <a:defRPr sz="2400">
                  <a:solidFill>
                    <a:schemeClr val="bg1"/>
                  </a:solidFill>
                  <a:latin typeface="Arial Narrow" pitchFamily="34" charset="0"/>
                  <a:ea typeface="宋体" panose="02010600030101010101" pitchFamily="2" charset="-122"/>
                </a:defRPr>
              </a:lvl8pPr>
              <a:lvl9pPr marL="3886200" indent="-228600" eaLnBrk="0" fontAlgn="base" hangingPunct="0">
                <a:lnSpc>
                  <a:spcPct val="120000"/>
                </a:lnSpc>
                <a:spcBef>
                  <a:spcPct val="0"/>
                </a:spcBef>
                <a:spcAft>
                  <a:spcPct val="0"/>
                </a:spcAft>
                <a:defRPr sz="2400">
                  <a:solidFill>
                    <a:schemeClr val="bg1"/>
                  </a:solidFill>
                  <a:latin typeface="Arial Narrow" pitchFamily="34" charset="0"/>
                  <a:ea typeface="宋体" panose="02010600030101010101" pitchFamily="2" charset="-122"/>
                </a:defRPr>
              </a:lvl9pPr>
            </a:lstStyle>
            <a:p>
              <a:pPr algn="ctr" eaLnBrk="1" hangingPunct="1">
                <a:lnSpc>
                  <a:spcPct val="100000"/>
                </a:lnSpc>
                <a:buFont typeface="Arial" panose="020B0604020202020204" pitchFamily="34" charset="0"/>
                <a:buNone/>
              </a:pPr>
              <a:r>
                <a:rPr lang="zh-CN" altLang="en-US" b="1" dirty="0" smtClean="0">
                  <a:solidFill>
                    <a:srgbClr val="FFFF00"/>
                  </a:solidFill>
                  <a:latin typeface="微软雅黑" panose="020B0503020204020204" charset="-122"/>
                  <a:ea typeface="微软雅黑" panose="020B0503020204020204" charset="-122"/>
                </a:rPr>
                <a:t> 不占用上课时间</a:t>
              </a:r>
              <a:endParaRPr lang="zh-CN" altLang="en-US" b="1" dirty="0">
                <a:solidFill>
                  <a:srgbClr val="FFFF00"/>
                </a:solidFill>
                <a:latin typeface="微软雅黑" panose="020B0503020204020204" charset="-122"/>
                <a:ea typeface="微软雅黑" panose="020B0503020204020204" charset="-122"/>
              </a:endParaRPr>
            </a:p>
          </p:txBody>
        </p:sp>
      </p:grpSp>
    </p:spTree>
  </p:cSld>
  <p:clrMapOvr>
    <a:masterClrMapping/>
  </p:clrMapOvr>
  <p:transition spd="slow" advTm="1461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anim calcmode="lin" valueType="num">
                                      <p:cBhvr>
                                        <p:cTn id="11" dur="1000" fill="hold"/>
                                        <p:tgtEl>
                                          <p:spTgt spid="41"/>
                                        </p:tgtEl>
                                        <p:attrNameLst>
                                          <p:attrName>ppt_x</p:attrName>
                                        </p:attrNameLst>
                                      </p:cBhvr>
                                      <p:tavLst>
                                        <p:tav tm="0">
                                          <p:val>
                                            <p:strVal val="#ppt_x"/>
                                          </p:val>
                                        </p:tav>
                                        <p:tav tm="100000">
                                          <p:val>
                                            <p:strVal val="#ppt_x"/>
                                          </p:val>
                                        </p:tav>
                                      </p:tavLst>
                                    </p:anim>
                                    <p:anim calcmode="lin" valueType="num">
                                      <p:cBhvr>
                                        <p:cTn id="12" dur="1000" fill="hold"/>
                                        <p:tgtEl>
                                          <p:spTgt spid="4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anim calcmode="lin" valueType="num">
                                      <p:cBhvr>
                                        <p:cTn id="21" dur="1000" fill="hold"/>
                                        <p:tgtEl>
                                          <p:spTgt spid="62"/>
                                        </p:tgtEl>
                                        <p:attrNameLst>
                                          <p:attrName>ppt_x</p:attrName>
                                        </p:attrNameLst>
                                      </p:cBhvr>
                                      <p:tavLst>
                                        <p:tav tm="0">
                                          <p:val>
                                            <p:strVal val="#ppt_x"/>
                                          </p:val>
                                        </p:tav>
                                        <p:tav tm="100000">
                                          <p:val>
                                            <p:strVal val="#ppt_x"/>
                                          </p:val>
                                        </p:tav>
                                      </p:tavLst>
                                    </p:anim>
                                    <p:anim calcmode="lin" valueType="num">
                                      <p:cBhvr>
                                        <p:cTn id="22" dur="1000" fill="hold"/>
                                        <p:tgtEl>
                                          <p:spTgt spid="6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1000"/>
                                        <p:tgtEl>
                                          <p:spTgt spid="74"/>
                                        </p:tgtEl>
                                      </p:cBhvr>
                                    </p:animEffect>
                                    <p:anim calcmode="lin" valueType="num">
                                      <p:cBhvr>
                                        <p:cTn id="31" dur="1000" fill="hold"/>
                                        <p:tgtEl>
                                          <p:spTgt spid="74"/>
                                        </p:tgtEl>
                                        <p:attrNameLst>
                                          <p:attrName>ppt_x</p:attrName>
                                        </p:attrNameLst>
                                      </p:cBhvr>
                                      <p:tavLst>
                                        <p:tav tm="0">
                                          <p:val>
                                            <p:strVal val="#ppt_x"/>
                                          </p:val>
                                        </p:tav>
                                        <p:tav tm="100000">
                                          <p:val>
                                            <p:strVal val="#ppt_x"/>
                                          </p:val>
                                        </p:tav>
                                      </p:tavLst>
                                    </p:anim>
                                    <p:anim calcmode="lin" valueType="num">
                                      <p:cBhvr>
                                        <p:cTn id="32" dur="1000" fill="hold"/>
                                        <p:tgtEl>
                                          <p:spTgt spid="7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anim calcmode="lin" valueType="num">
                                      <p:cBhvr>
                                        <p:cTn id="36" dur="1000" fill="hold"/>
                                        <p:tgtEl>
                                          <p:spTgt spid="68"/>
                                        </p:tgtEl>
                                        <p:attrNameLst>
                                          <p:attrName>ppt_x</p:attrName>
                                        </p:attrNameLst>
                                      </p:cBhvr>
                                      <p:tavLst>
                                        <p:tav tm="0">
                                          <p:val>
                                            <p:strVal val="#ppt_x"/>
                                          </p:val>
                                        </p:tav>
                                        <p:tav tm="100000">
                                          <p:val>
                                            <p:strVal val="#ppt_x"/>
                                          </p:val>
                                        </p:tav>
                                      </p:tavLst>
                                    </p:anim>
                                    <p:anim calcmode="lin" valueType="num">
                                      <p:cBhvr>
                                        <p:cTn id="37" dur="1000" fill="hold"/>
                                        <p:tgtEl>
                                          <p:spTgt spid="6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1000"/>
                                        <p:tgtEl>
                                          <p:spTgt spid="56"/>
                                        </p:tgtEl>
                                      </p:cBhvr>
                                    </p:animEffect>
                                    <p:anim calcmode="lin" valueType="num">
                                      <p:cBhvr>
                                        <p:cTn id="46" dur="1000" fill="hold"/>
                                        <p:tgtEl>
                                          <p:spTgt spid="56"/>
                                        </p:tgtEl>
                                        <p:attrNameLst>
                                          <p:attrName>ppt_x</p:attrName>
                                        </p:attrNameLst>
                                      </p:cBhvr>
                                      <p:tavLst>
                                        <p:tav tm="0">
                                          <p:val>
                                            <p:strVal val="#ppt_x"/>
                                          </p:val>
                                        </p:tav>
                                        <p:tav tm="100000">
                                          <p:val>
                                            <p:strVal val="#ppt_x"/>
                                          </p:val>
                                        </p:tav>
                                      </p:tavLst>
                                    </p:anim>
                                    <p:anim calcmode="lin" valueType="num">
                                      <p:cBhvr>
                                        <p:cTn id="47" dur="1000" fill="hold"/>
                                        <p:tgtEl>
                                          <p:spTgt spid="5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1000"/>
                                        <p:tgtEl>
                                          <p:spTgt spid="71"/>
                                        </p:tgtEl>
                                      </p:cBhvr>
                                    </p:animEffect>
                                    <p:anim calcmode="lin" valueType="num">
                                      <p:cBhvr>
                                        <p:cTn id="51" dur="1000" fill="hold"/>
                                        <p:tgtEl>
                                          <p:spTgt spid="71"/>
                                        </p:tgtEl>
                                        <p:attrNameLst>
                                          <p:attrName>ppt_x</p:attrName>
                                        </p:attrNameLst>
                                      </p:cBhvr>
                                      <p:tavLst>
                                        <p:tav tm="0">
                                          <p:val>
                                            <p:strVal val="#ppt_x"/>
                                          </p:val>
                                        </p:tav>
                                        <p:tav tm="100000">
                                          <p:val>
                                            <p:strVal val="#ppt_x"/>
                                          </p:val>
                                        </p:tav>
                                      </p:tavLst>
                                    </p:anim>
                                    <p:anim calcmode="lin" valueType="num">
                                      <p:cBhvr>
                                        <p:cTn id="52" dur="1000" fill="hold"/>
                                        <p:tgtEl>
                                          <p:spTgt spid="7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1000"/>
                                        <p:tgtEl>
                                          <p:spTgt spid="59"/>
                                        </p:tgtEl>
                                      </p:cBhvr>
                                    </p:animEffect>
                                    <p:anim calcmode="lin" valueType="num">
                                      <p:cBhvr>
                                        <p:cTn id="61" dur="1000" fill="hold"/>
                                        <p:tgtEl>
                                          <p:spTgt spid="59"/>
                                        </p:tgtEl>
                                        <p:attrNameLst>
                                          <p:attrName>ppt_x</p:attrName>
                                        </p:attrNameLst>
                                      </p:cBhvr>
                                      <p:tavLst>
                                        <p:tav tm="0">
                                          <p:val>
                                            <p:strVal val="#ppt_x"/>
                                          </p:val>
                                        </p:tav>
                                        <p:tav tm="100000">
                                          <p:val>
                                            <p:strVal val="#ppt_x"/>
                                          </p:val>
                                        </p:tav>
                                      </p:tavLst>
                                    </p:anim>
                                    <p:anim calcmode="lin" valueType="num">
                                      <p:cBhvr>
                                        <p:cTn id="62" dur="1000" fill="hold"/>
                                        <p:tgtEl>
                                          <p:spTgt spid="5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anim calcmode="lin" valueType="num">
                                      <p:cBhvr>
                                        <p:cTn id="91" dur="1000" fill="hold"/>
                                        <p:tgtEl>
                                          <p:spTgt spid="32"/>
                                        </p:tgtEl>
                                        <p:attrNameLst>
                                          <p:attrName>ppt_x</p:attrName>
                                        </p:attrNameLst>
                                      </p:cBhvr>
                                      <p:tavLst>
                                        <p:tav tm="0">
                                          <p:val>
                                            <p:strVal val="#ppt_x"/>
                                          </p:val>
                                        </p:tav>
                                        <p:tav tm="100000">
                                          <p:val>
                                            <p:strVal val="#ppt_x"/>
                                          </p:val>
                                        </p:tav>
                                      </p:tavLst>
                                    </p:anim>
                                    <p:anim calcmode="lin" valueType="num">
                                      <p:cBhvr>
                                        <p:cTn id="92" dur="1000" fill="hold"/>
                                        <p:tgtEl>
                                          <p:spTgt spid="32"/>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fade">
                                      <p:cBhvr>
                                        <p:cTn id="100" dur="1000"/>
                                        <p:tgtEl>
                                          <p:spTgt spid="80"/>
                                        </p:tgtEl>
                                      </p:cBhvr>
                                    </p:animEffect>
                                    <p:anim calcmode="lin" valueType="num">
                                      <p:cBhvr>
                                        <p:cTn id="101" dur="1000" fill="hold"/>
                                        <p:tgtEl>
                                          <p:spTgt spid="80"/>
                                        </p:tgtEl>
                                        <p:attrNameLst>
                                          <p:attrName>ppt_x</p:attrName>
                                        </p:attrNameLst>
                                      </p:cBhvr>
                                      <p:tavLst>
                                        <p:tav tm="0">
                                          <p:val>
                                            <p:strVal val="#ppt_x"/>
                                          </p:val>
                                        </p:tav>
                                        <p:tav tm="100000">
                                          <p:val>
                                            <p:strVal val="#ppt_x"/>
                                          </p:val>
                                        </p:tav>
                                      </p:tavLst>
                                    </p:anim>
                                    <p:anim calcmode="lin" valueType="num">
                                      <p:cBhvr>
                                        <p:cTn id="102" dur="1000" fill="hold"/>
                                        <p:tgtEl>
                                          <p:spTgt spid="80"/>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1000"/>
                                        <p:tgtEl>
                                          <p:spTgt spid="47"/>
                                        </p:tgtEl>
                                      </p:cBhvr>
                                    </p:animEffect>
                                    <p:anim calcmode="lin" valueType="num">
                                      <p:cBhvr>
                                        <p:cTn id="106" dur="1000" fill="hold"/>
                                        <p:tgtEl>
                                          <p:spTgt spid="47"/>
                                        </p:tgtEl>
                                        <p:attrNameLst>
                                          <p:attrName>ppt_x</p:attrName>
                                        </p:attrNameLst>
                                      </p:cBhvr>
                                      <p:tavLst>
                                        <p:tav tm="0">
                                          <p:val>
                                            <p:strVal val="#ppt_x"/>
                                          </p:val>
                                        </p:tav>
                                        <p:tav tm="100000">
                                          <p:val>
                                            <p:strVal val="#ppt_x"/>
                                          </p:val>
                                        </p:tav>
                                      </p:tavLst>
                                    </p:anim>
                                    <p:anim calcmode="lin" valueType="num">
                                      <p:cBhvr>
                                        <p:cTn id="107" dur="1000" fill="hold"/>
                                        <p:tgtEl>
                                          <p:spTgt spid="47"/>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1000"/>
                                        <p:tgtEl>
                                          <p:spTgt spid="35"/>
                                        </p:tgtEl>
                                      </p:cBhvr>
                                    </p:animEffect>
                                    <p:anim calcmode="lin" valueType="num">
                                      <p:cBhvr>
                                        <p:cTn id="111" dur="1000" fill="hold"/>
                                        <p:tgtEl>
                                          <p:spTgt spid="35"/>
                                        </p:tgtEl>
                                        <p:attrNameLst>
                                          <p:attrName>ppt_x</p:attrName>
                                        </p:attrNameLst>
                                      </p:cBhvr>
                                      <p:tavLst>
                                        <p:tav tm="0">
                                          <p:val>
                                            <p:strVal val="#ppt_x"/>
                                          </p:val>
                                        </p:tav>
                                        <p:tav tm="100000">
                                          <p:val>
                                            <p:strVal val="#ppt_x"/>
                                          </p:val>
                                        </p:tav>
                                      </p:tavLst>
                                    </p:anim>
                                    <p:anim calcmode="lin" valueType="num">
                                      <p:cBhvr>
                                        <p:cTn id="112" dur="1000" fill="hold"/>
                                        <p:tgtEl>
                                          <p:spTgt spid="35"/>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path" presetSubtype="0" accel="50000" decel="50000" fill="hold" nodeType="afterEffect">
                                  <p:stCondLst>
                                    <p:cond delay="0"/>
                                  </p:stCondLst>
                                  <p:childTnLst>
                                    <p:animMotion origin="layout" path="M 5.55556E-7 -4.44444E-6 L 0.12587 -0.11759 " pathEditMode="relative" rAng="0" ptsTypes="AA">
                                      <p:cBhvr>
                                        <p:cTn id="115" dur="4000" fill="hold"/>
                                        <p:tgtEl>
                                          <p:spTgt spid="41"/>
                                        </p:tgtEl>
                                        <p:attrNameLst>
                                          <p:attrName>ppt_x</p:attrName>
                                          <p:attrName>ppt_y</p:attrName>
                                        </p:attrNameLst>
                                      </p:cBhvr>
                                      <p:rCtr x="6285" y="-5880"/>
                                    </p:animMotion>
                                  </p:childTnLst>
                                </p:cTn>
                              </p:par>
                              <p:par>
                                <p:cTn id="116" presetID="42" presetClass="path" presetSubtype="0" accel="50000" decel="50000" fill="hold" nodeType="withEffect">
                                  <p:stCondLst>
                                    <p:cond delay="0"/>
                                  </p:stCondLst>
                                  <p:childTnLst>
                                    <p:animMotion origin="layout" path="M -3.05556E-6 -1.11111E-6 L 0.05816 -0.20486 " pathEditMode="relative" rAng="0" ptsTypes="AA">
                                      <p:cBhvr>
                                        <p:cTn id="117" dur="4000" fill="hold"/>
                                        <p:tgtEl>
                                          <p:spTgt spid="53"/>
                                        </p:tgtEl>
                                        <p:attrNameLst>
                                          <p:attrName>ppt_x</p:attrName>
                                          <p:attrName>ppt_y</p:attrName>
                                        </p:attrNameLst>
                                      </p:cBhvr>
                                      <p:rCtr x="2899" y="-10255"/>
                                    </p:animMotion>
                                  </p:childTnLst>
                                </p:cTn>
                              </p:par>
                              <p:par>
                                <p:cTn id="118" presetID="42" presetClass="path" presetSubtype="0" accel="50000" decel="50000" fill="hold" nodeType="withEffect">
                                  <p:stCondLst>
                                    <p:cond delay="0"/>
                                  </p:stCondLst>
                                  <p:childTnLst>
                                    <p:animMotion origin="layout" path="M 4.44444E-6 2.96296E-6 L 0.15277 -0.33079 " pathEditMode="relative" rAng="0" ptsTypes="AA">
                                      <p:cBhvr>
                                        <p:cTn id="119" dur="4000" fill="hold"/>
                                        <p:tgtEl>
                                          <p:spTgt spid="62"/>
                                        </p:tgtEl>
                                        <p:attrNameLst>
                                          <p:attrName>ppt_x</p:attrName>
                                          <p:attrName>ppt_y</p:attrName>
                                        </p:attrNameLst>
                                      </p:cBhvr>
                                      <p:rCtr x="7639" y="-16551"/>
                                    </p:animMotion>
                                  </p:childTnLst>
                                </p:cTn>
                              </p:par>
                              <p:par>
                                <p:cTn id="120" presetID="42" presetClass="path" presetSubtype="0" accel="50000" decel="50000" fill="hold" nodeType="withEffect">
                                  <p:stCondLst>
                                    <p:cond delay="0"/>
                                  </p:stCondLst>
                                  <p:childTnLst>
                                    <p:animMotion origin="layout" path="M 1.11111E-6 -4.44444E-6 L -0.05504 0.19723 " pathEditMode="relative" rAng="0" ptsTypes="AA">
                                      <p:cBhvr>
                                        <p:cTn id="121" dur="4000" fill="hold"/>
                                        <p:tgtEl>
                                          <p:spTgt spid="44"/>
                                        </p:tgtEl>
                                        <p:attrNameLst>
                                          <p:attrName>ppt_x</p:attrName>
                                          <p:attrName>ppt_y</p:attrName>
                                        </p:attrNameLst>
                                      </p:cBhvr>
                                      <p:rCtr x="-2760" y="9861"/>
                                    </p:animMotion>
                                  </p:childTnLst>
                                </p:cTn>
                              </p:par>
                              <p:par>
                                <p:cTn id="122" presetID="42" presetClass="path" presetSubtype="0" accel="50000" decel="50000" fill="hold" nodeType="withEffect">
                                  <p:stCondLst>
                                    <p:cond delay="0"/>
                                  </p:stCondLst>
                                  <p:childTnLst>
                                    <p:animMotion origin="layout" path="M 3.33333E-6 -1.11111E-6 L -0.1191 0.1206 " pathEditMode="relative" rAng="0" ptsTypes="AA">
                                      <p:cBhvr>
                                        <p:cTn id="123" dur="4000" fill="hold"/>
                                        <p:tgtEl>
                                          <p:spTgt spid="74"/>
                                        </p:tgtEl>
                                        <p:attrNameLst>
                                          <p:attrName>ppt_x</p:attrName>
                                          <p:attrName>ppt_y</p:attrName>
                                        </p:attrNameLst>
                                      </p:cBhvr>
                                      <p:rCtr x="-5955" y="6019"/>
                                    </p:animMotion>
                                  </p:childTnLst>
                                </p:cTn>
                              </p:par>
                              <p:par>
                                <p:cTn id="124" presetID="42" presetClass="path" presetSubtype="0" accel="50000" decel="50000" fill="hold" nodeType="withEffect">
                                  <p:stCondLst>
                                    <p:cond delay="0"/>
                                  </p:stCondLst>
                                  <p:childTnLst>
                                    <p:animMotion origin="layout" path="M 5.55112E-17 2.96296E-6 L -0.02049 -0.01574 " pathEditMode="relative" rAng="0" ptsTypes="AA">
                                      <p:cBhvr>
                                        <p:cTn id="125" dur="4000" fill="hold"/>
                                        <p:tgtEl>
                                          <p:spTgt spid="68"/>
                                        </p:tgtEl>
                                        <p:attrNameLst>
                                          <p:attrName>ppt_x</p:attrName>
                                          <p:attrName>ppt_y</p:attrName>
                                        </p:attrNameLst>
                                      </p:cBhvr>
                                      <p:rCtr x="-1024" y="-787"/>
                                    </p:animMotion>
                                  </p:childTnLst>
                                </p:cTn>
                              </p:par>
                              <p:par>
                                <p:cTn id="126" presetID="42" presetClass="path" presetSubtype="0" accel="50000" decel="50000" fill="hold" nodeType="withEffect">
                                  <p:stCondLst>
                                    <p:cond delay="0"/>
                                  </p:stCondLst>
                                  <p:childTnLst>
                                    <p:animMotion origin="layout" path="M -1.94444E-6 -4.44444E-6 L 0.00018 0.45973 " pathEditMode="relative" rAng="0" ptsTypes="AA">
                                      <p:cBhvr>
                                        <p:cTn id="127" dur="4000" fill="hold"/>
                                        <p:tgtEl>
                                          <p:spTgt spid="50"/>
                                        </p:tgtEl>
                                        <p:attrNameLst>
                                          <p:attrName>ppt_x</p:attrName>
                                          <p:attrName>ppt_y</p:attrName>
                                        </p:attrNameLst>
                                      </p:cBhvr>
                                      <p:rCtr x="0" y="22986"/>
                                    </p:animMotion>
                                  </p:childTnLst>
                                </p:cTn>
                              </p:par>
                              <p:par>
                                <p:cTn id="128" presetID="42" presetClass="path" presetSubtype="0" accel="50000" decel="50000" fill="hold" nodeType="withEffect">
                                  <p:stCondLst>
                                    <p:cond delay="0"/>
                                  </p:stCondLst>
                                  <p:childTnLst>
                                    <p:animMotion origin="layout" path="M 3.33333E-6 -1.11111E-6 L -0.06007 0.3831 " pathEditMode="relative" rAng="0" ptsTypes="AA">
                                      <p:cBhvr>
                                        <p:cTn id="129" dur="4000" fill="hold"/>
                                        <p:tgtEl>
                                          <p:spTgt spid="56"/>
                                        </p:tgtEl>
                                        <p:attrNameLst>
                                          <p:attrName>ppt_x</p:attrName>
                                          <p:attrName>ppt_y</p:attrName>
                                        </p:attrNameLst>
                                      </p:cBhvr>
                                      <p:rCtr x="-3003" y="19144"/>
                                    </p:animMotion>
                                  </p:childTnLst>
                                </p:cTn>
                              </p:par>
                              <p:par>
                                <p:cTn id="130" presetID="42" presetClass="path" presetSubtype="0" accel="50000" decel="50000" fill="hold" nodeType="withEffect">
                                  <p:stCondLst>
                                    <p:cond delay="0"/>
                                  </p:stCondLst>
                                  <p:childTnLst>
                                    <p:animMotion origin="layout" path="M 0 2.96296E-6 L 0.05434 0.24676 " pathEditMode="relative" rAng="0" ptsTypes="AA">
                                      <p:cBhvr>
                                        <p:cTn id="131" dur="4000" fill="hold"/>
                                        <p:tgtEl>
                                          <p:spTgt spid="71"/>
                                        </p:tgtEl>
                                        <p:attrNameLst>
                                          <p:attrName>ppt_x</p:attrName>
                                          <p:attrName>ppt_y</p:attrName>
                                        </p:attrNameLst>
                                      </p:cBhvr>
                                      <p:rCtr x="2708" y="12338"/>
                                    </p:animMotion>
                                  </p:childTnLst>
                                </p:cTn>
                              </p:par>
                              <p:par>
                                <p:cTn id="132" presetID="42" presetClass="path" presetSubtype="0" accel="50000" decel="50000" fill="hold" nodeType="withEffect">
                                  <p:stCondLst>
                                    <p:cond delay="0"/>
                                  </p:stCondLst>
                                  <p:childTnLst>
                                    <p:animMotion origin="layout" path="M 4.44444E-6 -4.44444E-6 L 0.01961 0.12385 " pathEditMode="relative" rAng="0" ptsTypes="AA">
                                      <p:cBhvr>
                                        <p:cTn id="133" dur="4000" fill="hold"/>
                                        <p:tgtEl>
                                          <p:spTgt spid="23"/>
                                        </p:tgtEl>
                                        <p:attrNameLst>
                                          <p:attrName>ppt_x</p:attrName>
                                          <p:attrName>ppt_y</p:attrName>
                                        </p:attrNameLst>
                                      </p:cBhvr>
                                      <p:rCtr x="972" y="6181"/>
                                    </p:animMotion>
                                  </p:childTnLst>
                                </p:cTn>
                              </p:par>
                              <p:par>
                                <p:cTn id="134" presetID="42" presetClass="path" presetSubtype="0" accel="50000" decel="50000" fill="hold" nodeType="withEffect">
                                  <p:stCondLst>
                                    <p:cond delay="0"/>
                                  </p:stCondLst>
                                  <p:childTnLst>
                                    <p:animMotion origin="layout" path="M 5.55556E-7 -1.11111E-6 L 0.07031 0.04722 " pathEditMode="relative" rAng="0" ptsTypes="AA">
                                      <p:cBhvr>
                                        <p:cTn id="135" dur="4000" fill="hold"/>
                                        <p:tgtEl>
                                          <p:spTgt spid="59"/>
                                        </p:tgtEl>
                                        <p:attrNameLst>
                                          <p:attrName>ppt_x</p:attrName>
                                          <p:attrName>ppt_y</p:attrName>
                                        </p:attrNameLst>
                                      </p:cBhvr>
                                      <p:rCtr x="3507" y="2361"/>
                                    </p:animMotion>
                                  </p:childTnLst>
                                </p:cTn>
                              </p:par>
                              <p:par>
                                <p:cTn id="136" presetID="42" presetClass="path" presetSubtype="0" accel="50000" decel="50000" fill="hold" nodeType="withEffect">
                                  <p:stCondLst>
                                    <p:cond delay="0"/>
                                  </p:stCondLst>
                                  <p:childTnLst>
                                    <p:animMotion origin="layout" path="M 3.88889E-6 2.96296E-6 L -0.03785 -0.07871 " pathEditMode="relative" rAng="0" ptsTypes="AA">
                                      <p:cBhvr>
                                        <p:cTn id="137" dur="4000" fill="hold"/>
                                        <p:tgtEl>
                                          <p:spTgt spid="77"/>
                                        </p:tgtEl>
                                        <p:attrNameLst>
                                          <p:attrName>ppt_x</p:attrName>
                                          <p:attrName>ppt_y</p:attrName>
                                        </p:attrNameLst>
                                      </p:cBhvr>
                                      <p:rCtr x="-1892" y="-3935"/>
                                    </p:animMotion>
                                  </p:childTnLst>
                                </p:cTn>
                              </p:par>
                              <p:par>
                                <p:cTn id="138" presetID="42" presetClass="path" presetSubtype="0" accel="50000" decel="50000" fill="hold" nodeType="withEffect">
                                  <p:stCondLst>
                                    <p:cond delay="0"/>
                                  </p:stCondLst>
                                  <p:childTnLst>
                                    <p:animMotion origin="layout" path="M 5E-6 -4.44444E-6 L 0.16945 0.47037 " pathEditMode="relative" rAng="0" ptsTypes="AA">
                                      <p:cBhvr>
                                        <p:cTn id="139" dur="4000" fill="hold"/>
                                        <p:tgtEl>
                                          <p:spTgt spid="65"/>
                                        </p:tgtEl>
                                        <p:attrNameLst>
                                          <p:attrName>ppt_x</p:attrName>
                                          <p:attrName>ppt_y</p:attrName>
                                        </p:attrNameLst>
                                      </p:cBhvr>
                                      <p:rCtr x="8472" y="23519"/>
                                    </p:animMotion>
                                  </p:childTnLst>
                                </p:cTn>
                              </p:par>
                              <p:par>
                                <p:cTn id="140" presetID="42" presetClass="path" presetSubtype="0" accel="50000" decel="50000" fill="hold" nodeType="withEffect">
                                  <p:stCondLst>
                                    <p:cond delay="0"/>
                                  </p:stCondLst>
                                  <p:childTnLst>
                                    <p:animMotion origin="layout" path="M 1.38889E-6 -1.11111E-6 L 0.09844 0.28866 " pathEditMode="relative" rAng="0" ptsTypes="AA">
                                      <p:cBhvr>
                                        <p:cTn id="141" dur="4000" fill="hold"/>
                                        <p:tgtEl>
                                          <p:spTgt spid="20"/>
                                        </p:tgtEl>
                                        <p:attrNameLst>
                                          <p:attrName>ppt_x</p:attrName>
                                          <p:attrName>ppt_y</p:attrName>
                                        </p:attrNameLst>
                                      </p:cBhvr>
                                      <p:rCtr x="4913" y="14421"/>
                                    </p:animMotion>
                                  </p:childTnLst>
                                </p:cTn>
                              </p:par>
                              <p:par>
                                <p:cTn id="142" presetID="42" presetClass="path" presetSubtype="0" accel="50000" decel="50000" fill="hold" nodeType="withEffect">
                                  <p:stCondLst>
                                    <p:cond delay="0"/>
                                  </p:stCondLst>
                                  <p:childTnLst>
                                    <p:animMotion origin="layout" path="M 5.55556E-7 2.96296E-6 L 0.07101 0.22569 " pathEditMode="relative" rAng="0" ptsTypes="AA">
                                      <p:cBhvr>
                                        <p:cTn id="143" dur="4000" fill="hold"/>
                                        <p:tgtEl>
                                          <p:spTgt spid="29"/>
                                        </p:tgtEl>
                                        <p:attrNameLst>
                                          <p:attrName>ppt_x</p:attrName>
                                          <p:attrName>ppt_y</p:attrName>
                                        </p:attrNameLst>
                                      </p:cBhvr>
                                      <p:rCtr x="3542" y="11273"/>
                                    </p:animMotion>
                                  </p:childTnLst>
                                </p:cTn>
                              </p:par>
                              <p:par>
                                <p:cTn id="144" presetID="42" presetClass="path" presetSubtype="0" accel="50000" decel="50000" fill="hold" nodeType="withEffect">
                                  <p:stCondLst>
                                    <p:cond delay="0"/>
                                  </p:stCondLst>
                                  <p:childTnLst>
                                    <p:animMotion origin="layout" path="M 1.94444E-6 -4.44444E-6 L 0.08281 0.12385 " pathEditMode="relative" rAng="0" ptsTypes="AA">
                                      <p:cBhvr>
                                        <p:cTn id="145" dur="4000" fill="hold"/>
                                        <p:tgtEl>
                                          <p:spTgt spid="26"/>
                                        </p:tgtEl>
                                        <p:attrNameLst>
                                          <p:attrName>ppt_x</p:attrName>
                                          <p:attrName>ppt_y</p:attrName>
                                        </p:attrNameLst>
                                      </p:cBhvr>
                                      <p:rCtr x="4132" y="6181"/>
                                    </p:animMotion>
                                  </p:childTnLst>
                                </p:cTn>
                              </p:par>
                              <p:par>
                                <p:cTn id="146" presetID="42" presetClass="path" presetSubtype="0" accel="50000" decel="50000" fill="hold" nodeType="withEffect">
                                  <p:stCondLst>
                                    <p:cond delay="0"/>
                                  </p:stCondLst>
                                  <p:childTnLst>
                                    <p:animMotion origin="layout" path="M -2.22222E-6 -1.11111E-6 L 0.03924 0.05764 " pathEditMode="relative" rAng="0" ptsTypes="AA">
                                      <p:cBhvr>
                                        <p:cTn id="147" dur="4000" fill="hold"/>
                                        <p:tgtEl>
                                          <p:spTgt spid="32"/>
                                        </p:tgtEl>
                                        <p:attrNameLst>
                                          <p:attrName>ppt_x</p:attrName>
                                          <p:attrName>ppt_y</p:attrName>
                                        </p:attrNameLst>
                                      </p:cBhvr>
                                      <p:rCtr x="1962" y="2870"/>
                                    </p:animMotion>
                                  </p:childTnLst>
                                </p:cTn>
                              </p:par>
                              <p:par>
                                <p:cTn id="148" presetID="42" presetClass="path" presetSubtype="0" accel="50000" decel="50000" fill="hold" nodeType="withEffect">
                                  <p:stCondLst>
                                    <p:cond delay="0"/>
                                  </p:stCondLst>
                                  <p:childTnLst>
                                    <p:animMotion origin="layout" path="M 3.05556E-6 2.96296E-6 L 0.16944 -0.07871 " pathEditMode="relative" rAng="0" ptsTypes="AA">
                                      <p:cBhvr>
                                        <p:cTn id="149" dur="4000" fill="hold"/>
                                        <p:tgtEl>
                                          <p:spTgt spid="38"/>
                                        </p:tgtEl>
                                        <p:attrNameLst>
                                          <p:attrName>ppt_x</p:attrName>
                                          <p:attrName>ppt_y</p:attrName>
                                        </p:attrNameLst>
                                      </p:cBhvr>
                                      <p:rCtr x="8472" y="-3935"/>
                                    </p:animMotion>
                                  </p:childTnLst>
                                </p:cTn>
                              </p:par>
                              <p:par>
                                <p:cTn id="150" presetID="42" presetClass="path" presetSubtype="0" accel="50000" decel="50000" fill="hold" nodeType="withEffect">
                                  <p:stCondLst>
                                    <p:cond delay="0"/>
                                  </p:stCondLst>
                                  <p:childTnLst>
                                    <p:animMotion origin="layout" path="M -4.72222E-6 -4.44444E-6 L -0.12204 -0.15972 " pathEditMode="relative" rAng="0" ptsTypes="AA">
                                      <p:cBhvr>
                                        <p:cTn id="151" dur="4000" fill="hold"/>
                                        <p:tgtEl>
                                          <p:spTgt spid="80"/>
                                        </p:tgtEl>
                                        <p:attrNameLst>
                                          <p:attrName>ppt_x</p:attrName>
                                          <p:attrName>ppt_y</p:attrName>
                                        </p:attrNameLst>
                                      </p:cBhvr>
                                      <p:rCtr x="-6111" y="-7986"/>
                                    </p:animMotion>
                                  </p:childTnLst>
                                </p:cTn>
                              </p:par>
                              <p:par>
                                <p:cTn id="152" presetID="42" presetClass="path" presetSubtype="0" accel="50000" decel="50000" fill="hold" nodeType="withEffect">
                                  <p:stCondLst>
                                    <p:cond delay="0"/>
                                  </p:stCondLst>
                                  <p:childTnLst>
                                    <p:animMotion origin="layout" path="M -2.22222E-6 -1.11111E-6 L -0.22448 -0.27824 " pathEditMode="relative" rAng="0" ptsTypes="AA">
                                      <p:cBhvr>
                                        <p:cTn id="153" dur="4000" fill="hold"/>
                                        <p:tgtEl>
                                          <p:spTgt spid="47"/>
                                        </p:tgtEl>
                                        <p:attrNameLst>
                                          <p:attrName>ppt_x</p:attrName>
                                          <p:attrName>ppt_y</p:attrName>
                                        </p:attrNameLst>
                                      </p:cBhvr>
                                      <p:rCtr x="-11233" y="-13912"/>
                                    </p:animMotion>
                                  </p:childTnLst>
                                </p:cTn>
                              </p:par>
                              <p:par>
                                <p:cTn id="154" presetID="42" presetClass="path" presetSubtype="0" accel="50000" decel="50000" fill="hold" nodeType="withEffect">
                                  <p:stCondLst>
                                    <p:cond delay="0"/>
                                  </p:stCondLst>
                                  <p:childTnLst>
                                    <p:animMotion origin="layout" path="M 1.11022E-16 2.96296E-6 L -0.16128 -0.46736 " pathEditMode="relative" rAng="0" ptsTypes="AA">
                                      <p:cBhvr>
                                        <p:cTn id="155" dur="4000" fill="hold"/>
                                        <p:tgtEl>
                                          <p:spTgt spid="35"/>
                                        </p:tgtEl>
                                        <p:attrNameLst>
                                          <p:attrName>ppt_x</p:attrName>
                                          <p:attrName>ppt_y</p:attrName>
                                        </p:attrNameLst>
                                      </p:cBhvr>
                                      <p:rCtr x="-8073" y="-23380"/>
                                    </p:animMotion>
                                  </p:childTnLst>
                                </p:cTn>
                              </p:par>
                              <p:par>
                                <p:cTn id="156" presetID="10" presetClass="entr" presetSubtype="0" fill="hold" grpId="0" nodeType="withEffect">
                                  <p:stCondLst>
                                    <p:cond delay="0"/>
                                  </p:stCondLst>
                                  <p:childTnLst>
                                    <p:set>
                                      <p:cBhvr>
                                        <p:cTn id="157" dur="1" fill="hold">
                                          <p:stCondLst>
                                            <p:cond delay="0"/>
                                          </p:stCondLst>
                                        </p:cTn>
                                        <p:tgtEl>
                                          <p:spTgt spid="13"/>
                                        </p:tgtEl>
                                        <p:attrNameLst>
                                          <p:attrName>style.visibility</p:attrName>
                                        </p:attrNameLst>
                                      </p:cBhvr>
                                      <p:to>
                                        <p:strVal val="visible"/>
                                      </p:to>
                                    </p:set>
                                    <p:animEffect transition="in" filter="fade">
                                      <p:cBhvr>
                                        <p:cTn id="158" dur="4000"/>
                                        <p:tgtEl>
                                          <p:spTgt spid="1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fade">
                                      <p:cBhvr>
                                        <p:cTn id="161" dur="4000"/>
                                        <p:tgtEl>
                                          <p:spTgt spid="1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8"/>
                                        </p:tgtEl>
                                        <p:attrNameLst>
                                          <p:attrName>style.visibility</p:attrName>
                                        </p:attrNameLst>
                                      </p:cBhvr>
                                      <p:to>
                                        <p:strVal val="visible"/>
                                      </p:to>
                                    </p:set>
                                    <p:animEffect transition="in" filter="fade">
                                      <p:cBhvr>
                                        <p:cTn id="164" dur="4000"/>
                                        <p:tgtEl>
                                          <p:spTgt spid="1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9"/>
                                        </p:tgtEl>
                                        <p:attrNameLst>
                                          <p:attrName>style.visibility</p:attrName>
                                        </p:attrNameLst>
                                      </p:cBhvr>
                                      <p:to>
                                        <p:strVal val="visible"/>
                                      </p:to>
                                    </p:set>
                                    <p:animEffect transition="in" filter="fade">
                                      <p:cBhvr>
                                        <p:cTn id="167" dur="4000"/>
                                        <p:tgtEl>
                                          <p:spTgt spid="1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6"/>
                                        </p:tgtEl>
                                        <p:attrNameLst>
                                          <p:attrName>style.visibility</p:attrName>
                                        </p:attrNameLst>
                                      </p:cBhvr>
                                      <p:to>
                                        <p:strVal val="visible"/>
                                      </p:to>
                                    </p:set>
                                    <p:animEffect transition="in" filter="fade">
                                      <p:cBhvr>
                                        <p:cTn id="170" dur="4000"/>
                                        <p:tgtEl>
                                          <p:spTgt spid="16"/>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5"/>
                                        </p:tgtEl>
                                        <p:attrNameLst>
                                          <p:attrName>style.visibility</p:attrName>
                                        </p:attrNameLst>
                                      </p:cBhvr>
                                      <p:to>
                                        <p:strVal val="visible"/>
                                      </p:to>
                                    </p:set>
                                    <p:animEffect transition="in" filter="fade">
                                      <p:cBhvr>
                                        <p:cTn id="173" dur="4000"/>
                                        <p:tgtEl>
                                          <p:spTgt spid="1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4"/>
                                        </p:tgtEl>
                                        <p:attrNameLst>
                                          <p:attrName>style.visibility</p:attrName>
                                        </p:attrNameLst>
                                      </p:cBhvr>
                                      <p:to>
                                        <p:strVal val="visible"/>
                                      </p:to>
                                    </p:set>
                                    <p:animEffect transition="in" filter="fade">
                                      <p:cBhvr>
                                        <p:cTn id="176" dur="4000"/>
                                        <p:tgtEl>
                                          <p:spTgt spid="14"/>
                                        </p:tgtEl>
                                      </p:cBhvr>
                                    </p:animEffect>
                                  </p:childTnLst>
                                </p:cTn>
                              </p:par>
                            </p:childTnLst>
                          </p:cTn>
                        </p:par>
                        <p:par>
                          <p:cTn id="177" fill="hold">
                            <p:stCondLst>
                              <p:cond delay="4500"/>
                            </p:stCondLst>
                            <p:childTnLst>
                              <p:par>
                                <p:cTn id="178" presetID="10" presetClass="entr" presetSubtype="0" fill="hold" nodeType="afterEffect">
                                  <p:stCondLst>
                                    <p:cond delay="0"/>
                                  </p:stCondLst>
                                  <p:childTnLst>
                                    <p:set>
                                      <p:cBhvr>
                                        <p:cTn id="179" dur="1" fill="hold">
                                          <p:stCondLst>
                                            <p:cond delay="0"/>
                                          </p:stCondLst>
                                        </p:cTn>
                                        <p:tgtEl>
                                          <p:spTgt spid="83"/>
                                        </p:tgtEl>
                                        <p:attrNameLst>
                                          <p:attrName>style.visibility</p:attrName>
                                        </p:attrNameLst>
                                      </p:cBhvr>
                                      <p:to>
                                        <p:strVal val="visible"/>
                                      </p:to>
                                    </p:set>
                                    <p:animEffect transition="in" filter="fade">
                                      <p:cBhvr>
                                        <p:cTn id="18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t="2849" b="3469"/>
          <a:stretch>
            <a:fillRect/>
          </a:stretch>
        </p:blipFill>
        <p:spPr>
          <a:xfrm>
            <a:off x="2003425" y="1814830"/>
            <a:ext cx="4109085" cy="183705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圆角矩形 9"/>
          <p:cNvSpPr/>
          <p:nvPr/>
        </p:nvSpPr>
        <p:spPr>
          <a:xfrm>
            <a:off x="2764790" y="2909570"/>
            <a:ext cx="506095" cy="621665"/>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圆角矩形 10"/>
          <p:cNvSpPr/>
          <p:nvPr/>
        </p:nvSpPr>
        <p:spPr>
          <a:xfrm>
            <a:off x="5113020" y="3014345"/>
            <a:ext cx="201930" cy="489585"/>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2" name="圆角矩形 11"/>
          <p:cNvSpPr/>
          <p:nvPr/>
        </p:nvSpPr>
        <p:spPr>
          <a:xfrm>
            <a:off x="3482340" y="1825625"/>
            <a:ext cx="590550" cy="621665"/>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3" name="TextBox 147"/>
          <p:cNvSpPr txBox="1"/>
          <p:nvPr/>
        </p:nvSpPr>
        <p:spPr>
          <a:xfrm>
            <a:off x="1504315" y="2125980"/>
            <a:ext cx="400685" cy="1310640"/>
          </a:xfrm>
          <a:prstGeom prst="rect">
            <a:avLst/>
          </a:prstGeom>
          <a:noFill/>
        </p:spPr>
        <p:txBody>
          <a:bodyPr wrap="square" rtlCol="0">
            <a:spAutoFit/>
          </a:bodyPr>
          <a:lstStyle/>
          <a:p>
            <a:r>
              <a:rPr lang="zh-CN" altLang="en-US" sz="1600" dirty="0" smtClean="0"/>
              <a:t>手机充电器</a:t>
            </a:r>
            <a:endParaRPr lang="zh-CN" altLang="en-US" sz="1600" dirty="0"/>
          </a:p>
        </p:txBody>
      </p:sp>
      <p:pic>
        <p:nvPicPr>
          <p:cNvPr id="14" name="图片 1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269" t="2801" b="7727"/>
          <a:stretch>
            <a:fillRect/>
          </a:stretch>
        </p:blipFill>
        <p:spPr>
          <a:xfrm>
            <a:off x="1997710" y="3836670"/>
            <a:ext cx="4112895" cy="216090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圆角矩形 14"/>
          <p:cNvSpPr/>
          <p:nvPr/>
        </p:nvSpPr>
        <p:spPr>
          <a:xfrm>
            <a:off x="2504440" y="5147945"/>
            <a:ext cx="343535" cy="417195"/>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6" name="圆角矩形 15"/>
          <p:cNvSpPr/>
          <p:nvPr/>
        </p:nvSpPr>
        <p:spPr>
          <a:xfrm>
            <a:off x="2628900" y="4852670"/>
            <a:ext cx="424180" cy="165100"/>
          </a:xfrm>
          <a:prstGeom prst="round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TextBox 158"/>
          <p:cNvSpPr txBox="1"/>
          <p:nvPr/>
        </p:nvSpPr>
        <p:spPr>
          <a:xfrm>
            <a:off x="1517015" y="3741420"/>
            <a:ext cx="400685" cy="1554480"/>
          </a:xfrm>
          <a:prstGeom prst="rect">
            <a:avLst/>
          </a:prstGeom>
          <a:noFill/>
        </p:spPr>
        <p:txBody>
          <a:bodyPr wrap="square" rtlCol="0">
            <a:spAutoFit/>
          </a:bodyPr>
          <a:lstStyle/>
          <a:p>
            <a:r>
              <a:rPr lang="en-US" altLang="zh-CN" sz="1600" dirty="0" smtClean="0"/>
              <a:t>LED</a:t>
            </a:r>
            <a:r>
              <a:rPr lang="zh-CN" altLang="en-US" sz="1600" dirty="0" smtClean="0"/>
              <a:t>舞台灯</a:t>
            </a:r>
            <a:endParaRPr lang="zh-CN" altLang="en-US" sz="1600" dirty="0"/>
          </a:p>
        </p:txBody>
      </p:sp>
      <p:sp>
        <p:nvSpPr>
          <p:cNvPr id="21" name="TextBox 169"/>
          <p:cNvSpPr txBox="1"/>
          <p:nvPr/>
        </p:nvSpPr>
        <p:spPr>
          <a:xfrm>
            <a:off x="11035030" y="2802890"/>
            <a:ext cx="425450" cy="1327785"/>
          </a:xfrm>
          <a:prstGeom prst="rect">
            <a:avLst/>
          </a:prstGeom>
          <a:noFill/>
        </p:spPr>
        <p:txBody>
          <a:bodyPr wrap="square" rtlCol="0">
            <a:spAutoFit/>
          </a:bodyPr>
          <a:lstStyle/>
          <a:p>
            <a:r>
              <a:rPr lang="zh-CN" altLang="en-US" sz="1600" b="1" dirty="0">
                <a:solidFill>
                  <a:srgbClr val="C10722"/>
                </a:solidFill>
                <a:latin typeface="Arial" panose="020B0604020202020204" pitchFamily="34" charset="0"/>
                <a:ea typeface="微软雅黑" panose="020B0503020204020204" charset="-122"/>
                <a:sym typeface="+mn-ea"/>
              </a:rPr>
              <a:t>电磁炉主板</a:t>
            </a:r>
            <a:endParaRPr lang="zh-CN" altLang="en-US" sz="1600" dirty="0"/>
          </a:p>
        </p:txBody>
      </p:sp>
      <p:grpSp>
        <p:nvGrpSpPr>
          <p:cNvPr id="22" name="组合 21"/>
          <p:cNvGrpSpPr/>
          <p:nvPr/>
        </p:nvGrpSpPr>
        <p:grpSpPr>
          <a:xfrm>
            <a:off x="643255" y="788670"/>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lstStyle/>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环节一</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30" name="TextBox 185"/>
          <p:cNvSpPr txBox="1"/>
          <p:nvPr/>
        </p:nvSpPr>
        <p:spPr>
          <a:xfrm>
            <a:off x="2890456" y="788758"/>
            <a:ext cx="4314825" cy="640080"/>
          </a:xfrm>
          <a:prstGeom prst="rect">
            <a:avLst/>
          </a:prstGeom>
          <a:noFill/>
        </p:spPr>
        <p:txBody>
          <a:bodyPr wrap="none" rtlCol="0">
            <a:spAutoFit/>
          </a:bodyPr>
          <a:lstStyle/>
          <a:p>
            <a:r>
              <a:rPr lang="zh-CN" altLang="zh-CN" sz="3600" b="1" dirty="0">
                <a:solidFill>
                  <a:srgbClr val="C00000"/>
                </a:solidFill>
              </a:rPr>
              <a:t>创设情境，领略新知</a:t>
            </a:r>
            <a:endParaRPr lang="zh-CN" altLang="zh-CN" sz="3600" b="1" dirty="0">
              <a:solidFill>
                <a:srgbClr val="C00000"/>
              </a:solidFill>
            </a:endParaRPr>
          </a:p>
        </p:txBody>
      </p:sp>
      <p:pic>
        <p:nvPicPr>
          <p:cNvPr id="14341" name="Picture 5" descr="电磁炉"/>
          <p:cNvPicPr>
            <a:picLocks noChangeAspect="1"/>
          </p:cNvPicPr>
          <p:nvPr/>
        </p:nvPicPr>
        <p:blipFill>
          <a:blip r:embed="rId4"/>
          <a:stretch>
            <a:fillRect/>
          </a:stretch>
        </p:blipFill>
        <p:spPr>
          <a:xfrm>
            <a:off x="6251575" y="1750060"/>
            <a:ext cx="4643755" cy="4246880"/>
          </a:xfrm>
          <a:prstGeom prst="rect">
            <a:avLst/>
          </a:prstGeom>
          <a:noFill/>
          <a:ln w="9525">
            <a:noFill/>
          </a:ln>
        </p:spPr>
      </p:pic>
      <p:sp>
        <p:nvSpPr>
          <p:cNvPr id="14353" name="Oval 17"/>
          <p:cNvSpPr/>
          <p:nvPr/>
        </p:nvSpPr>
        <p:spPr>
          <a:xfrm>
            <a:off x="9528175" y="3549968"/>
            <a:ext cx="358775" cy="358775"/>
          </a:xfrm>
          <a:prstGeom prst="ellipse">
            <a:avLst/>
          </a:prstGeom>
          <a:noFill/>
          <a:ln w="38100" cap="flat" cmpd="sng">
            <a:solidFill>
              <a:srgbClr val="FF0000"/>
            </a:solidFill>
            <a:prstDash val="solid"/>
            <a:headEnd type="none" w="med" len="med"/>
            <a:tailEnd type="none" w="med" len="med"/>
          </a:ln>
        </p:spPr>
        <p:txBody>
          <a:bodyPr wrap="none" anchor="ctr"/>
          <a:p>
            <a:pPr lvl="0" eaLnBrk="1" hangingPunct="1"/>
            <a:endParaRPr lang="zh-CN" altLang="en-US" dirty="0">
              <a:latin typeface="Arial" panose="020B0604020202020204" pitchFamily="34" charset="0"/>
              <a:ea typeface="微软雅黑" panose="020B0503020204020204" charset="-122"/>
            </a:endParaRPr>
          </a:p>
        </p:txBody>
      </p:sp>
      <p:sp>
        <p:nvSpPr>
          <p:cNvPr id="34" name="Oval 18"/>
          <p:cNvSpPr/>
          <p:nvPr/>
        </p:nvSpPr>
        <p:spPr>
          <a:xfrm>
            <a:off x="8807450" y="2973705"/>
            <a:ext cx="647700" cy="720725"/>
          </a:xfrm>
          <a:prstGeom prst="ellipse">
            <a:avLst/>
          </a:prstGeom>
          <a:noFill/>
          <a:ln w="38100" cap="flat" cmpd="sng">
            <a:solidFill>
              <a:srgbClr val="FF0000"/>
            </a:solidFill>
            <a:prstDash val="solid"/>
            <a:headEnd type="none" w="med" len="med"/>
            <a:tailEnd type="none" w="med" len="med"/>
          </a:ln>
        </p:spPr>
        <p:txBody>
          <a:bodyPr wrap="none" anchor="ctr"/>
          <a:p>
            <a:pPr lvl="0" eaLnBrk="1" hangingPunct="1"/>
            <a:endParaRPr lang="zh-CN" altLang="en-US" dirty="0">
              <a:latin typeface="Arial" panose="020B0604020202020204" pitchFamily="34" charset="0"/>
              <a:ea typeface="微软雅黑" panose="020B0503020204020204" charset="-122"/>
            </a:endParaRPr>
          </a:p>
        </p:txBody>
      </p:sp>
      <p:sp>
        <p:nvSpPr>
          <p:cNvPr id="14358" name="Oval 22"/>
          <p:cNvSpPr/>
          <p:nvPr/>
        </p:nvSpPr>
        <p:spPr>
          <a:xfrm>
            <a:off x="8520113" y="3694430"/>
            <a:ext cx="360362" cy="360363"/>
          </a:xfrm>
          <a:prstGeom prst="ellipse">
            <a:avLst/>
          </a:prstGeom>
          <a:noFill/>
          <a:ln w="38100" cap="flat" cmpd="sng">
            <a:solidFill>
              <a:srgbClr val="FF0000"/>
            </a:solidFill>
            <a:prstDash val="solid"/>
            <a:headEnd type="none" w="med" len="med"/>
            <a:tailEnd type="none" w="med" len="med"/>
          </a:ln>
        </p:spPr>
        <p:txBody>
          <a:bodyPr wrap="none" anchor="ctr"/>
          <a:p>
            <a:pPr lvl="0" eaLnBrk="1" hangingPunct="1"/>
            <a:endParaRPr lang="zh-CN" altLang="en-US" dirty="0">
              <a:latin typeface="Arial" panose="020B0604020202020204" pitchFamily="34" charset="0"/>
              <a:ea typeface="微软雅黑" panose="020B0503020204020204" charset="-122"/>
            </a:endParaRPr>
          </a:p>
        </p:txBody>
      </p:sp>
      <p:sp>
        <p:nvSpPr>
          <p:cNvPr id="80" name="矩形 79"/>
          <p:cNvSpPr/>
          <p:nvPr/>
        </p:nvSpPr>
        <p:spPr>
          <a:xfrm>
            <a:off x="8520430" y="669290"/>
            <a:ext cx="1768475" cy="579120"/>
          </a:xfrm>
          <a:prstGeom prst="rect">
            <a:avLst/>
          </a:prstGeom>
          <a:noFill/>
        </p:spPr>
        <p:txBody>
          <a:bodyPr wrap="square">
            <a:spAutoFit/>
          </a:bodyPr>
          <a:p>
            <a:pPr algn="ctr">
              <a:defRPr/>
            </a:pPr>
            <a:r>
              <a:rPr lang="en-US" altLang="zh-CN" sz="3200" b="1" spc="5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rPr>
              <a:t>4</a:t>
            </a:r>
            <a:r>
              <a:rPr lang="zh-CN" altLang="en-US" sz="3200" b="1" spc="5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rPr>
              <a:t>分钟</a:t>
            </a:r>
            <a:endParaRPr lang="zh-CN" altLang="en-US" sz="3200" b="1" spc="5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24" presetClass="emph" presetSubtype="0" repeatCount="3000" fill="hold" grpId="1" nodeType="afterEffect">
                                  <p:stCondLst>
                                    <p:cond delay="0"/>
                                  </p:stCondLst>
                                  <p:childTnLst>
                                    <p:animClr clrSpc="hsl" dir="cw">
                                      <p:cBhvr override="childStyle">
                                        <p:cTn id="19" dur="500" fill="hold"/>
                                        <p:tgtEl>
                                          <p:spTgt spid="30"/>
                                        </p:tgtEl>
                                        <p:attrNameLst>
                                          <p:attrName>style.color</p:attrName>
                                        </p:attrNameLst>
                                      </p:cBhvr>
                                      <p:by>
                                        <p:hsl h="0" s="-12549" l="-25098"/>
                                      </p:by>
                                    </p:animClr>
                                    <p:animClr clrSpc="hsl" dir="cw">
                                      <p:cBhvr>
                                        <p:cTn id="20" dur="500" fill="hold"/>
                                        <p:tgtEl>
                                          <p:spTgt spid="30"/>
                                        </p:tgtEl>
                                        <p:attrNameLst>
                                          <p:attrName>fillcolor</p:attrName>
                                        </p:attrNameLst>
                                      </p:cBhvr>
                                      <p:by>
                                        <p:hsl h="0" s="-12549" l="-25098"/>
                                      </p:by>
                                    </p:animClr>
                                    <p:animClr clrSpc="hsl" dir="cw">
                                      <p:cBhvr>
                                        <p:cTn id="21" dur="500" fill="hold"/>
                                        <p:tgtEl>
                                          <p:spTgt spid="30"/>
                                        </p:tgtEl>
                                        <p:attrNameLst>
                                          <p:attrName>stroke.color</p:attrName>
                                        </p:attrNameLst>
                                      </p:cBhvr>
                                      <p:by>
                                        <p:hsl h="0" s="-12549" l="-25098"/>
                                      </p:by>
                                    </p:animClr>
                                    <p:set>
                                      <p:cBhvr>
                                        <p:cTn id="22" dur="500" fill="hold"/>
                                        <p:tgtEl>
                                          <p:spTgt spid="30"/>
                                        </p:tgtEl>
                                        <p:attrNameLst>
                                          <p:attrName>fill.type</p:attrName>
                                        </p:attrNameLst>
                                      </p:cBhvr>
                                      <p:to>
                                        <p:strVal val="solid"/>
                                      </p:to>
                                    </p:set>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 presetClass="entr" presetSubtype="16" fill="hold" nodeType="withEffect">
                                  <p:stCondLst>
                                    <p:cond delay="0"/>
                                  </p:stCondLst>
                                  <p:childTnLst>
                                    <p:set>
                                      <p:cBhvr>
                                        <p:cTn id="39" dur="1" fill="hold">
                                          <p:stCondLst>
                                            <p:cond delay="0"/>
                                          </p:stCondLst>
                                        </p:cTn>
                                        <p:tgtEl>
                                          <p:spTgt spid="14341"/>
                                        </p:tgtEl>
                                        <p:attrNameLst>
                                          <p:attrName>style.visibility</p:attrName>
                                        </p:attrNameLst>
                                      </p:cBhvr>
                                      <p:to>
                                        <p:strVal val="visible"/>
                                      </p:to>
                                    </p:set>
                                    <p:animEffect transition="in" filter="box(in)">
                                      <p:cBhvr>
                                        <p:cTn id="40" dur="500"/>
                                        <p:tgtEl>
                                          <p:spTgt spid="1434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43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3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1000"/>
                                        <p:tgtEl>
                                          <p:spTgt spid="80"/>
                                        </p:tgtEl>
                                      </p:cBhvr>
                                    </p:animEffect>
                                    <p:anim calcmode="lin" valueType="num">
                                      <p:cBhvr>
                                        <p:cTn id="52" dur="1000" fill="hold"/>
                                        <p:tgtEl>
                                          <p:spTgt spid="80"/>
                                        </p:tgtEl>
                                        <p:attrNameLst>
                                          <p:attrName>ppt_x</p:attrName>
                                        </p:attrNameLst>
                                      </p:cBhvr>
                                      <p:tavLst>
                                        <p:tav tm="0">
                                          <p:val>
                                            <p:strVal val="#ppt_x"/>
                                          </p:val>
                                        </p:tav>
                                        <p:tav tm="100000">
                                          <p:val>
                                            <p:strVal val="#ppt_x"/>
                                          </p:val>
                                        </p:tav>
                                      </p:tavLst>
                                    </p:anim>
                                    <p:anim calcmode="lin" valueType="num">
                                      <p:cBhvr>
                                        <p:cTn id="5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P spid="30" grpId="0"/>
      <p:bldP spid="30" grpId="1"/>
      <p:bldP spid="14353" grpId="0" bldLvl="0" animBg="1"/>
      <p:bldP spid="34" grpId="0" bldLvl="0" animBg="1"/>
      <p:bldP spid="1435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Rectangle 3"/>
          <p:cNvSpPr>
            <a:spLocks noGrp="1"/>
          </p:cNvSpPr>
          <p:nvPr>
            <p:ph idx="1"/>
          </p:nvPr>
        </p:nvSpPr>
        <p:spPr>
          <a:xfrm>
            <a:off x="3533775" y="209550"/>
            <a:ext cx="8229600" cy="696595"/>
          </a:xfrm>
        </p:spPr>
        <p:txBody>
          <a:bodyPr vert="horz" wrap="square" lIns="91440" tIns="45720" rIns="91440" bIns="45720" anchor="t"/>
          <a:p>
            <a:r>
              <a:rPr lang="zh-CN" altLang="en-US" sz="4000" b="1" dirty="0">
                <a:solidFill>
                  <a:srgbClr val="FF0000"/>
                </a:solidFill>
              </a:rPr>
              <a:t>区别认识常见的电阻器</a:t>
            </a:r>
            <a:endParaRPr lang="zh-CN" altLang="en-US" sz="4000" b="1" dirty="0">
              <a:solidFill>
                <a:srgbClr val="FF0000"/>
              </a:solidFill>
            </a:endParaRPr>
          </a:p>
        </p:txBody>
      </p:sp>
      <p:pic>
        <p:nvPicPr>
          <p:cNvPr id="351236" name="Picture 4" descr="1024151740_18680"/>
          <p:cNvPicPr>
            <a:picLocks noChangeAspect="1"/>
          </p:cNvPicPr>
          <p:nvPr/>
        </p:nvPicPr>
        <p:blipFill>
          <a:blip r:embed="rId1"/>
          <a:stretch>
            <a:fillRect/>
          </a:stretch>
        </p:blipFill>
        <p:spPr>
          <a:xfrm>
            <a:off x="2747963" y="1916430"/>
            <a:ext cx="1655762" cy="1319213"/>
          </a:xfrm>
          <a:prstGeom prst="rect">
            <a:avLst/>
          </a:prstGeom>
          <a:noFill/>
          <a:ln w="9525">
            <a:noFill/>
          </a:ln>
        </p:spPr>
      </p:pic>
      <p:pic>
        <p:nvPicPr>
          <p:cNvPr id="351243" name="Picture 11" descr="碳膜电阻器"/>
          <p:cNvPicPr>
            <a:picLocks noChangeAspect="1"/>
          </p:cNvPicPr>
          <p:nvPr/>
        </p:nvPicPr>
        <p:blipFill>
          <a:blip r:embed="rId2"/>
          <a:stretch>
            <a:fillRect/>
          </a:stretch>
        </p:blipFill>
        <p:spPr>
          <a:xfrm>
            <a:off x="5626735" y="1916430"/>
            <a:ext cx="1223963" cy="1295400"/>
          </a:xfrm>
          <a:prstGeom prst="rect">
            <a:avLst/>
          </a:prstGeom>
          <a:noFill/>
          <a:ln w="9525">
            <a:noFill/>
          </a:ln>
        </p:spPr>
      </p:pic>
      <p:pic>
        <p:nvPicPr>
          <p:cNvPr id="351244" name="Picture 12" descr="旋转电位器"/>
          <p:cNvPicPr>
            <a:picLocks noChangeAspect="1"/>
          </p:cNvPicPr>
          <p:nvPr/>
        </p:nvPicPr>
        <p:blipFill>
          <a:blip r:embed="rId3"/>
          <a:stretch>
            <a:fillRect/>
          </a:stretch>
        </p:blipFill>
        <p:spPr>
          <a:xfrm>
            <a:off x="9751378" y="1916113"/>
            <a:ext cx="1728787" cy="1668462"/>
          </a:xfrm>
          <a:prstGeom prst="rect">
            <a:avLst/>
          </a:prstGeom>
          <a:noFill/>
          <a:ln w="9525">
            <a:noFill/>
          </a:ln>
        </p:spPr>
      </p:pic>
      <p:pic>
        <p:nvPicPr>
          <p:cNvPr id="351245" name="Picture 13" descr="2008061212373376"/>
          <p:cNvPicPr>
            <a:picLocks noChangeAspect="1"/>
          </p:cNvPicPr>
          <p:nvPr/>
        </p:nvPicPr>
        <p:blipFill>
          <a:blip r:embed="rId4"/>
          <a:stretch>
            <a:fillRect/>
          </a:stretch>
        </p:blipFill>
        <p:spPr>
          <a:xfrm>
            <a:off x="2640013" y="4076383"/>
            <a:ext cx="1871662" cy="1627187"/>
          </a:xfrm>
          <a:prstGeom prst="rect">
            <a:avLst/>
          </a:prstGeom>
          <a:noFill/>
          <a:ln w="9525">
            <a:noFill/>
          </a:ln>
        </p:spPr>
      </p:pic>
      <p:pic>
        <p:nvPicPr>
          <p:cNvPr id="351246" name="Picture 14"/>
          <p:cNvPicPr>
            <a:picLocks noChangeAspect="1"/>
          </p:cNvPicPr>
          <p:nvPr/>
        </p:nvPicPr>
        <p:blipFill>
          <a:blip r:embed="rId5"/>
          <a:stretch>
            <a:fillRect/>
          </a:stretch>
        </p:blipFill>
        <p:spPr>
          <a:xfrm>
            <a:off x="5375275" y="4076700"/>
            <a:ext cx="1727200" cy="1163638"/>
          </a:xfrm>
          <a:prstGeom prst="rect">
            <a:avLst/>
          </a:prstGeom>
          <a:noFill/>
          <a:ln w="9525">
            <a:noFill/>
          </a:ln>
        </p:spPr>
      </p:pic>
      <p:pic>
        <p:nvPicPr>
          <p:cNvPr id="351247" name="Picture 15"/>
          <p:cNvPicPr>
            <a:picLocks noChangeAspect="1"/>
          </p:cNvPicPr>
          <p:nvPr/>
        </p:nvPicPr>
        <p:blipFill>
          <a:blip r:embed="rId6"/>
          <a:stretch>
            <a:fillRect/>
          </a:stretch>
        </p:blipFill>
        <p:spPr>
          <a:xfrm>
            <a:off x="7805738" y="3584575"/>
            <a:ext cx="1584325" cy="1489075"/>
          </a:xfrm>
          <a:prstGeom prst="rect">
            <a:avLst/>
          </a:prstGeom>
          <a:noFill/>
          <a:ln w="9525">
            <a:noFill/>
          </a:ln>
        </p:spPr>
      </p:pic>
      <p:sp>
        <p:nvSpPr>
          <p:cNvPr id="351248" name="Text Box 16"/>
          <p:cNvSpPr txBox="1"/>
          <p:nvPr/>
        </p:nvSpPr>
        <p:spPr>
          <a:xfrm>
            <a:off x="7734300" y="2392998"/>
            <a:ext cx="1655763" cy="365760"/>
          </a:xfrm>
          <a:prstGeom prst="rect">
            <a:avLst/>
          </a:prstGeom>
          <a:noFill/>
          <a:ln w="9525">
            <a:noFill/>
          </a:ln>
        </p:spPr>
        <p:txBody>
          <a:bodyPr>
            <a:spAutoFit/>
          </a:bodyPr>
          <a:p>
            <a:pPr lvl="0" eaLnBrk="1" hangingPunct="1"/>
            <a:r>
              <a:rPr lang="zh-CN" altLang="en-US" dirty="0">
                <a:latin typeface="Arial" panose="020B0604020202020204" pitchFamily="34" charset="0"/>
                <a:ea typeface="宋体" panose="02010600030101010101" pitchFamily="2" charset="-122"/>
              </a:rPr>
              <a:t>水泥电阻器</a:t>
            </a:r>
            <a:endParaRPr lang="zh-CN" altLang="en-US" dirty="0">
              <a:latin typeface="Arial" panose="020B0604020202020204" pitchFamily="34" charset="0"/>
              <a:ea typeface="宋体" panose="02010600030101010101" pitchFamily="2" charset="-122"/>
            </a:endParaRPr>
          </a:p>
        </p:txBody>
      </p:sp>
      <p:sp>
        <p:nvSpPr>
          <p:cNvPr id="351249" name="Text Box 17"/>
          <p:cNvSpPr txBox="1"/>
          <p:nvPr/>
        </p:nvSpPr>
        <p:spPr>
          <a:xfrm>
            <a:off x="5626735" y="3421698"/>
            <a:ext cx="1655763" cy="365760"/>
          </a:xfrm>
          <a:prstGeom prst="rect">
            <a:avLst/>
          </a:prstGeom>
          <a:noFill/>
          <a:ln w="9525">
            <a:noFill/>
          </a:ln>
        </p:spPr>
        <p:txBody>
          <a:bodyPr>
            <a:spAutoFit/>
          </a:bodyPr>
          <a:p>
            <a:pPr lvl="0" eaLnBrk="1" hangingPunct="1"/>
            <a:r>
              <a:rPr lang="zh-CN" altLang="en-US" dirty="0">
                <a:latin typeface="Arial" panose="020B0604020202020204" pitchFamily="34" charset="0"/>
                <a:ea typeface="宋体" panose="02010600030101010101" pitchFamily="2" charset="-122"/>
              </a:rPr>
              <a:t>色环电阻器</a:t>
            </a:r>
            <a:endParaRPr lang="zh-CN" altLang="en-US" dirty="0">
              <a:latin typeface="Arial" panose="020B0604020202020204" pitchFamily="34" charset="0"/>
              <a:ea typeface="宋体" panose="02010600030101010101" pitchFamily="2" charset="-122"/>
            </a:endParaRPr>
          </a:p>
        </p:txBody>
      </p:sp>
      <p:sp>
        <p:nvSpPr>
          <p:cNvPr id="351250" name="Text Box 18"/>
          <p:cNvSpPr txBox="1"/>
          <p:nvPr/>
        </p:nvSpPr>
        <p:spPr>
          <a:xfrm>
            <a:off x="9751695" y="3584575"/>
            <a:ext cx="1655763" cy="365760"/>
          </a:xfrm>
          <a:prstGeom prst="rect">
            <a:avLst/>
          </a:prstGeom>
          <a:noFill/>
          <a:ln w="9525">
            <a:noFill/>
          </a:ln>
        </p:spPr>
        <p:txBody>
          <a:bodyPr>
            <a:spAutoFit/>
          </a:bodyPr>
          <a:p>
            <a:pPr lvl="0" eaLnBrk="1" hangingPunct="1"/>
            <a:r>
              <a:rPr lang="zh-CN" altLang="en-US" dirty="0">
                <a:latin typeface="Arial" panose="020B0604020202020204" pitchFamily="34" charset="0"/>
                <a:ea typeface="宋体" panose="02010600030101010101" pitchFamily="2" charset="-122"/>
              </a:rPr>
              <a:t>旋转电阻器</a:t>
            </a:r>
            <a:endParaRPr lang="zh-CN" altLang="en-US" dirty="0">
              <a:latin typeface="Arial" panose="020B0604020202020204" pitchFamily="34" charset="0"/>
              <a:ea typeface="宋体" panose="02010600030101010101" pitchFamily="2" charset="-122"/>
            </a:endParaRPr>
          </a:p>
        </p:txBody>
      </p:sp>
      <p:sp>
        <p:nvSpPr>
          <p:cNvPr id="351251" name="Text Box 19"/>
          <p:cNvSpPr txBox="1"/>
          <p:nvPr/>
        </p:nvSpPr>
        <p:spPr>
          <a:xfrm>
            <a:off x="2782888" y="5703253"/>
            <a:ext cx="1655762" cy="365760"/>
          </a:xfrm>
          <a:prstGeom prst="rect">
            <a:avLst/>
          </a:prstGeom>
          <a:noFill/>
          <a:ln w="9525">
            <a:noFill/>
          </a:ln>
        </p:spPr>
        <p:txBody>
          <a:bodyPr>
            <a:spAutoFit/>
          </a:bodyPr>
          <a:p>
            <a:pPr lvl="0" eaLnBrk="1" hangingPunct="1"/>
            <a:r>
              <a:rPr lang="zh-CN" altLang="en-US" dirty="0">
                <a:latin typeface="Arial" panose="020B0604020202020204" pitchFamily="34" charset="0"/>
                <a:ea typeface="宋体" panose="02010600030101010101" pitchFamily="2" charset="-122"/>
              </a:rPr>
              <a:t>微调电阻器</a:t>
            </a:r>
            <a:endParaRPr lang="zh-CN" altLang="en-US" dirty="0">
              <a:latin typeface="Arial" panose="020B0604020202020204" pitchFamily="34" charset="0"/>
              <a:ea typeface="宋体" panose="02010600030101010101" pitchFamily="2" charset="-122"/>
            </a:endParaRPr>
          </a:p>
        </p:txBody>
      </p:sp>
      <p:sp>
        <p:nvSpPr>
          <p:cNvPr id="351252" name="Text Box 20"/>
          <p:cNvSpPr txBox="1"/>
          <p:nvPr/>
        </p:nvSpPr>
        <p:spPr>
          <a:xfrm>
            <a:off x="5446713" y="5534978"/>
            <a:ext cx="1655762" cy="365760"/>
          </a:xfrm>
          <a:prstGeom prst="rect">
            <a:avLst/>
          </a:prstGeom>
          <a:noFill/>
          <a:ln w="9525">
            <a:noFill/>
          </a:ln>
        </p:spPr>
        <p:txBody>
          <a:bodyPr>
            <a:spAutoFit/>
          </a:bodyPr>
          <a:p>
            <a:pPr lvl="0" eaLnBrk="1" hangingPunct="1"/>
            <a:r>
              <a:rPr lang="zh-CN" altLang="en-US" dirty="0">
                <a:latin typeface="Arial" panose="020B0604020202020204" pitchFamily="34" charset="0"/>
                <a:ea typeface="宋体" panose="02010600030101010101" pitchFamily="2" charset="-122"/>
              </a:rPr>
              <a:t>绕线电阻器</a:t>
            </a:r>
            <a:endParaRPr lang="zh-CN" altLang="en-US" dirty="0">
              <a:latin typeface="Arial" panose="020B0604020202020204" pitchFamily="34" charset="0"/>
              <a:ea typeface="宋体" panose="02010600030101010101" pitchFamily="2" charset="-122"/>
            </a:endParaRPr>
          </a:p>
        </p:txBody>
      </p:sp>
      <p:sp>
        <p:nvSpPr>
          <p:cNvPr id="351253" name="Text Box 21"/>
          <p:cNvSpPr txBox="1"/>
          <p:nvPr/>
        </p:nvSpPr>
        <p:spPr>
          <a:xfrm>
            <a:off x="8256270" y="5534978"/>
            <a:ext cx="1655763" cy="365760"/>
          </a:xfrm>
          <a:prstGeom prst="rect">
            <a:avLst/>
          </a:prstGeom>
          <a:noFill/>
          <a:ln w="9525">
            <a:noFill/>
          </a:ln>
        </p:spPr>
        <p:txBody>
          <a:bodyPr>
            <a:spAutoFit/>
          </a:bodyPr>
          <a:p>
            <a:pPr lvl="0" eaLnBrk="1" hangingPunct="1"/>
            <a:r>
              <a:rPr lang="zh-CN" altLang="en-US" dirty="0">
                <a:latin typeface="Arial" panose="020B0604020202020204" pitchFamily="34" charset="0"/>
                <a:ea typeface="宋体" panose="02010600030101010101" pitchFamily="2" charset="-122"/>
              </a:rPr>
              <a:t>光敏电阻器</a:t>
            </a:r>
            <a:endParaRPr lang="zh-CN" altLang="en-US" dirty="0">
              <a:latin typeface="Arial" panose="020B0604020202020204" pitchFamily="34" charset="0"/>
              <a:ea typeface="宋体" panose="02010600030101010101" pitchFamily="2" charset="-122"/>
            </a:endParaRPr>
          </a:p>
        </p:txBody>
      </p:sp>
      <p:pic>
        <p:nvPicPr>
          <p:cNvPr id="351256" name="Picture 24"/>
          <p:cNvPicPr>
            <a:picLocks noChangeAspect="1"/>
          </p:cNvPicPr>
          <p:nvPr/>
        </p:nvPicPr>
        <p:blipFill>
          <a:blip r:embed="rId7"/>
          <a:stretch>
            <a:fillRect/>
          </a:stretch>
        </p:blipFill>
        <p:spPr>
          <a:xfrm>
            <a:off x="7282815" y="1306195"/>
            <a:ext cx="2141538" cy="762000"/>
          </a:xfrm>
          <a:prstGeom prst="rect">
            <a:avLst/>
          </a:prstGeom>
          <a:noFill/>
          <a:ln w="9525">
            <a:noFill/>
          </a:ln>
        </p:spPr>
      </p:pic>
      <p:sp>
        <p:nvSpPr>
          <p:cNvPr id="351257" name="Text Box 25"/>
          <p:cNvSpPr txBox="1"/>
          <p:nvPr/>
        </p:nvSpPr>
        <p:spPr>
          <a:xfrm>
            <a:off x="2782888" y="3421698"/>
            <a:ext cx="1655762" cy="365760"/>
          </a:xfrm>
          <a:prstGeom prst="rect">
            <a:avLst/>
          </a:prstGeom>
          <a:noFill/>
          <a:ln w="9525">
            <a:noFill/>
          </a:ln>
        </p:spPr>
        <p:txBody>
          <a:bodyPr>
            <a:spAutoFit/>
          </a:bodyPr>
          <a:p>
            <a:pPr lvl="0" eaLnBrk="1" hangingPunct="1"/>
            <a:r>
              <a:rPr lang="zh-CN" altLang="en-US" dirty="0">
                <a:latin typeface="Arial" panose="020B0604020202020204" pitchFamily="34" charset="0"/>
                <a:ea typeface="宋体" panose="02010600030101010101" pitchFamily="2" charset="-122"/>
              </a:rPr>
              <a:t>贴片电阻器</a:t>
            </a:r>
            <a:endParaRPr lang="zh-CN" altLang="en-US" dirty="0">
              <a:latin typeface="Arial" panose="020B0604020202020204" pitchFamily="34" charset="0"/>
              <a:ea typeface="宋体" panose="02010600030101010101" pitchFamily="2" charset="-122"/>
            </a:endParaRPr>
          </a:p>
        </p:txBody>
      </p:sp>
      <p:grpSp>
        <p:nvGrpSpPr>
          <p:cNvPr id="22" name="组合 21"/>
          <p:cNvGrpSpPr/>
          <p:nvPr/>
        </p:nvGrpSpPr>
        <p:grpSpPr>
          <a:xfrm>
            <a:off x="643255" y="257175"/>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环节一</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additive="base">
                                        <p:cTn id="12"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351247"/>
                                        </p:tgtEl>
                                        <p:attrNameLst>
                                          <p:attrName>style.visibility</p:attrName>
                                        </p:attrNameLst>
                                      </p:cBhvr>
                                      <p:to>
                                        <p:strVal val="visible"/>
                                      </p:to>
                                    </p:set>
                                    <p:anim calcmode="lin" valueType="num">
                                      <p:cBhvr>
                                        <p:cTn id="18" dur="1000" fill="hold"/>
                                        <p:tgtEl>
                                          <p:spTgt spid="351247"/>
                                        </p:tgtEl>
                                        <p:attrNameLst>
                                          <p:attrName>ppt_x</p:attrName>
                                        </p:attrNameLst>
                                      </p:cBhvr>
                                      <p:tavLst>
                                        <p:tav tm="0">
                                          <p:val>
                                            <p:strVal val="#ppt_x-.2"/>
                                          </p:val>
                                        </p:tav>
                                        <p:tav tm="100000">
                                          <p:val>
                                            <p:strVal val="#ppt_x"/>
                                          </p:val>
                                        </p:tav>
                                      </p:tavLst>
                                    </p:anim>
                                    <p:anim calcmode="lin" valueType="num">
                                      <p:cBhvr>
                                        <p:cTn id="19" dur="1000" fill="hold"/>
                                        <p:tgtEl>
                                          <p:spTgt spid="35124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51247"/>
                                        </p:tgtEl>
                                      </p:cBhvr>
                                    </p:animEffect>
                                  </p:childTnLst>
                                </p:cTn>
                              </p:par>
                              <p:par>
                                <p:cTn id="21" presetID="29" presetClass="entr" presetSubtype="0" fill="hold" nodeType="withEffect">
                                  <p:stCondLst>
                                    <p:cond delay="0"/>
                                  </p:stCondLst>
                                  <p:childTnLst>
                                    <p:set>
                                      <p:cBhvr>
                                        <p:cTn id="22" dur="1" fill="hold">
                                          <p:stCondLst>
                                            <p:cond delay="0"/>
                                          </p:stCondLst>
                                        </p:cTn>
                                        <p:tgtEl>
                                          <p:spTgt spid="351246"/>
                                        </p:tgtEl>
                                        <p:attrNameLst>
                                          <p:attrName>style.visibility</p:attrName>
                                        </p:attrNameLst>
                                      </p:cBhvr>
                                      <p:to>
                                        <p:strVal val="visible"/>
                                      </p:to>
                                    </p:set>
                                    <p:anim calcmode="lin" valueType="num">
                                      <p:cBhvr>
                                        <p:cTn id="23" dur="1000" fill="hold"/>
                                        <p:tgtEl>
                                          <p:spTgt spid="351246"/>
                                        </p:tgtEl>
                                        <p:attrNameLst>
                                          <p:attrName>ppt_x</p:attrName>
                                        </p:attrNameLst>
                                      </p:cBhvr>
                                      <p:tavLst>
                                        <p:tav tm="0">
                                          <p:val>
                                            <p:strVal val="#ppt_x-.2"/>
                                          </p:val>
                                        </p:tav>
                                        <p:tav tm="100000">
                                          <p:val>
                                            <p:strVal val="#ppt_x"/>
                                          </p:val>
                                        </p:tav>
                                      </p:tavLst>
                                    </p:anim>
                                    <p:anim calcmode="lin" valueType="num">
                                      <p:cBhvr>
                                        <p:cTn id="24" dur="1000" fill="hold"/>
                                        <p:tgtEl>
                                          <p:spTgt spid="35124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51246"/>
                                        </p:tgtEl>
                                      </p:cBhvr>
                                    </p:animEffect>
                                  </p:childTnLst>
                                </p:cTn>
                              </p:par>
                              <p:par>
                                <p:cTn id="26" presetID="29" presetClass="entr" presetSubtype="0" fill="hold" nodeType="withEffect">
                                  <p:stCondLst>
                                    <p:cond delay="0"/>
                                  </p:stCondLst>
                                  <p:childTnLst>
                                    <p:set>
                                      <p:cBhvr>
                                        <p:cTn id="27" dur="1" fill="hold">
                                          <p:stCondLst>
                                            <p:cond delay="0"/>
                                          </p:stCondLst>
                                        </p:cTn>
                                        <p:tgtEl>
                                          <p:spTgt spid="351245"/>
                                        </p:tgtEl>
                                        <p:attrNameLst>
                                          <p:attrName>style.visibility</p:attrName>
                                        </p:attrNameLst>
                                      </p:cBhvr>
                                      <p:to>
                                        <p:strVal val="visible"/>
                                      </p:to>
                                    </p:set>
                                    <p:anim calcmode="lin" valueType="num">
                                      <p:cBhvr>
                                        <p:cTn id="28" dur="1000" fill="hold"/>
                                        <p:tgtEl>
                                          <p:spTgt spid="351245"/>
                                        </p:tgtEl>
                                        <p:attrNameLst>
                                          <p:attrName>ppt_x</p:attrName>
                                        </p:attrNameLst>
                                      </p:cBhvr>
                                      <p:tavLst>
                                        <p:tav tm="0">
                                          <p:val>
                                            <p:strVal val="#ppt_x-.2"/>
                                          </p:val>
                                        </p:tav>
                                        <p:tav tm="100000">
                                          <p:val>
                                            <p:strVal val="#ppt_x"/>
                                          </p:val>
                                        </p:tav>
                                      </p:tavLst>
                                    </p:anim>
                                    <p:anim calcmode="lin" valueType="num">
                                      <p:cBhvr>
                                        <p:cTn id="29" dur="1000" fill="hold"/>
                                        <p:tgtEl>
                                          <p:spTgt spid="35124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51245"/>
                                        </p:tgtEl>
                                      </p:cBhvr>
                                    </p:animEffect>
                                  </p:childTnLst>
                                </p:cTn>
                              </p:par>
                              <p:par>
                                <p:cTn id="31" presetID="29" presetClass="entr" presetSubtype="0" fill="hold" nodeType="withEffect">
                                  <p:stCondLst>
                                    <p:cond delay="0"/>
                                  </p:stCondLst>
                                  <p:childTnLst>
                                    <p:set>
                                      <p:cBhvr>
                                        <p:cTn id="32" dur="1" fill="hold">
                                          <p:stCondLst>
                                            <p:cond delay="0"/>
                                          </p:stCondLst>
                                        </p:cTn>
                                        <p:tgtEl>
                                          <p:spTgt spid="351236"/>
                                        </p:tgtEl>
                                        <p:attrNameLst>
                                          <p:attrName>style.visibility</p:attrName>
                                        </p:attrNameLst>
                                      </p:cBhvr>
                                      <p:to>
                                        <p:strVal val="visible"/>
                                      </p:to>
                                    </p:set>
                                    <p:anim calcmode="lin" valueType="num">
                                      <p:cBhvr>
                                        <p:cTn id="33" dur="1000" fill="hold"/>
                                        <p:tgtEl>
                                          <p:spTgt spid="351236"/>
                                        </p:tgtEl>
                                        <p:attrNameLst>
                                          <p:attrName>ppt_x</p:attrName>
                                        </p:attrNameLst>
                                      </p:cBhvr>
                                      <p:tavLst>
                                        <p:tav tm="0">
                                          <p:val>
                                            <p:strVal val="#ppt_x-.2"/>
                                          </p:val>
                                        </p:tav>
                                        <p:tav tm="100000">
                                          <p:val>
                                            <p:strVal val="#ppt_x"/>
                                          </p:val>
                                        </p:tav>
                                      </p:tavLst>
                                    </p:anim>
                                    <p:anim calcmode="lin" valueType="num">
                                      <p:cBhvr>
                                        <p:cTn id="34" dur="1000" fill="hold"/>
                                        <p:tgtEl>
                                          <p:spTgt spid="35123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51236"/>
                                        </p:tgtEl>
                                      </p:cBhvr>
                                    </p:animEffect>
                                  </p:childTnLst>
                                </p:cTn>
                              </p:par>
                              <p:par>
                                <p:cTn id="36" presetID="29" presetClass="entr" presetSubtype="0" fill="hold" nodeType="withEffect">
                                  <p:stCondLst>
                                    <p:cond delay="0"/>
                                  </p:stCondLst>
                                  <p:childTnLst>
                                    <p:set>
                                      <p:cBhvr>
                                        <p:cTn id="37" dur="1" fill="hold">
                                          <p:stCondLst>
                                            <p:cond delay="0"/>
                                          </p:stCondLst>
                                        </p:cTn>
                                        <p:tgtEl>
                                          <p:spTgt spid="351243"/>
                                        </p:tgtEl>
                                        <p:attrNameLst>
                                          <p:attrName>style.visibility</p:attrName>
                                        </p:attrNameLst>
                                      </p:cBhvr>
                                      <p:to>
                                        <p:strVal val="visible"/>
                                      </p:to>
                                    </p:set>
                                    <p:anim calcmode="lin" valueType="num">
                                      <p:cBhvr>
                                        <p:cTn id="38" dur="1000" fill="hold"/>
                                        <p:tgtEl>
                                          <p:spTgt spid="351243"/>
                                        </p:tgtEl>
                                        <p:attrNameLst>
                                          <p:attrName>ppt_x</p:attrName>
                                        </p:attrNameLst>
                                      </p:cBhvr>
                                      <p:tavLst>
                                        <p:tav tm="0">
                                          <p:val>
                                            <p:strVal val="#ppt_x-.2"/>
                                          </p:val>
                                        </p:tav>
                                        <p:tav tm="100000">
                                          <p:val>
                                            <p:strVal val="#ppt_x"/>
                                          </p:val>
                                        </p:tav>
                                      </p:tavLst>
                                    </p:anim>
                                    <p:anim calcmode="lin" valueType="num">
                                      <p:cBhvr>
                                        <p:cTn id="39" dur="1000" fill="hold"/>
                                        <p:tgtEl>
                                          <p:spTgt spid="351243"/>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51243"/>
                                        </p:tgtEl>
                                      </p:cBhvr>
                                    </p:animEffect>
                                  </p:childTnLst>
                                </p:cTn>
                              </p:par>
                              <p:par>
                                <p:cTn id="41" presetID="29" presetClass="entr" presetSubtype="0" fill="hold" nodeType="withEffect">
                                  <p:stCondLst>
                                    <p:cond delay="0"/>
                                  </p:stCondLst>
                                  <p:childTnLst>
                                    <p:set>
                                      <p:cBhvr>
                                        <p:cTn id="42" dur="1" fill="hold">
                                          <p:stCondLst>
                                            <p:cond delay="0"/>
                                          </p:stCondLst>
                                        </p:cTn>
                                        <p:tgtEl>
                                          <p:spTgt spid="351244"/>
                                        </p:tgtEl>
                                        <p:attrNameLst>
                                          <p:attrName>style.visibility</p:attrName>
                                        </p:attrNameLst>
                                      </p:cBhvr>
                                      <p:to>
                                        <p:strVal val="visible"/>
                                      </p:to>
                                    </p:set>
                                    <p:anim calcmode="lin" valueType="num">
                                      <p:cBhvr>
                                        <p:cTn id="43" dur="1000" fill="hold"/>
                                        <p:tgtEl>
                                          <p:spTgt spid="351244"/>
                                        </p:tgtEl>
                                        <p:attrNameLst>
                                          <p:attrName>ppt_x</p:attrName>
                                        </p:attrNameLst>
                                      </p:cBhvr>
                                      <p:tavLst>
                                        <p:tav tm="0">
                                          <p:val>
                                            <p:strVal val="#ppt_x-.2"/>
                                          </p:val>
                                        </p:tav>
                                        <p:tav tm="100000">
                                          <p:val>
                                            <p:strVal val="#ppt_x"/>
                                          </p:val>
                                        </p:tav>
                                      </p:tavLst>
                                    </p:anim>
                                    <p:anim calcmode="lin" valueType="num">
                                      <p:cBhvr>
                                        <p:cTn id="44" dur="1000" fill="hold"/>
                                        <p:tgtEl>
                                          <p:spTgt spid="351244"/>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51244"/>
                                        </p:tgtEl>
                                      </p:cBhvr>
                                    </p:animEffect>
                                  </p:childTnLst>
                                </p:cTn>
                              </p:par>
                            </p:childTnLst>
                          </p:cTn>
                        </p:par>
                        <p:par>
                          <p:cTn id="46" fill="hold">
                            <p:stCondLst>
                              <p:cond delay="1000"/>
                            </p:stCondLst>
                            <p:childTnLst>
                              <p:par>
                                <p:cTn id="47" presetID="3" presetClass="entr" presetSubtype="10" fill="hold" nodeType="afterEffect">
                                  <p:stCondLst>
                                    <p:cond delay="0"/>
                                  </p:stCondLst>
                                  <p:childTnLst>
                                    <p:set>
                                      <p:cBhvr>
                                        <p:cTn id="48" dur="1" fill="hold">
                                          <p:stCondLst>
                                            <p:cond delay="0"/>
                                          </p:stCondLst>
                                        </p:cTn>
                                        <p:tgtEl>
                                          <p:spTgt spid="351256"/>
                                        </p:tgtEl>
                                        <p:attrNameLst>
                                          <p:attrName>style.visibility</p:attrName>
                                        </p:attrNameLst>
                                      </p:cBhvr>
                                      <p:to>
                                        <p:strVal val="visible"/>
                                      </p:to>
                                    </p:set>
                                    <p:animEffect transition="in" filter="blinds(horizontal)">
                                      <p:cBhvr>
                                        <p:cTn id="49" dur="500"/>
                                        <p:tgtEl>
                                          <p:spTgt spid="35125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51248"/>
                                        </p:tgtEl>
                                        <p:attrNameLst>
                                          <p:attrName>style.visibility</p:attrName>
                                        </p:attrNameLst>
                                      </p:cBhvr>
                                      <p:to>
                                        <p:strVal val="visible"/>
                                      </p:to>
                                    </p:set>
                                    <p:animEffect transition="in" filter="blinds(horizontal)">
                                      <p:cBhvr>
                                        <p:cTn id="54" dur="500"/>
                                        <p:tgtEl>
                                          <p:spTgt spid="35124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51257"/>
                                        </p:tgtEl>
                                        <p:attrNameLst>
                                          <p:attrName>style.visibility</p:attrName>
                                        </p:attrNameLst>
                                      </p:cBhvr>
                                      <p:to>
                                        <p:strVal val="visible"/>
                                      </p:to>
                                    </p:set>
                                    <p:animEffect transition="in" filter="blinds(horizontal)">
                                      <p:cBhvr>
                                        <p:cTn id="59" dur="500"/>
                                        <p:tgtEl>
                                          <p:spTgt spid="35125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51249"/>
                                        </p:tgtEl>
                                        <p:attrNameLst>
                                          <p:attrName>style.visibility</p:attrName>
                                        </p:attrNameLst>
                                      </p:cBhvr>
                                      <p:to>
                                        <p:strVal val="visible"/>
                                      </p:to>
                                    </p:set>
                                    <p:animEffect transition="in" filter="blinds(horizontal)">
                                      <p:cBhvr>
                                        <p:cTn id="64" dur="500"/>
                                        <p:tgtEl>
                                          <p:spTgt spid="35124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51250"/>
                                        </p:tgtEl>
                                        <p:attrNameLst>
                                          <p:attrName>style.visibility</p:attrName>
                                        </p:attrNameLst>
                                      </p:cBhvr>
                                      <p:to>
                                        <p:strVal val="visible"/>
                                      </p:to>
                                    </p:set>
                                    <p:animEffect transition="in" filter="blinds(horizontal)">
                                      <p:cBhvr>
                                        <p:cTn id="69" dur="500"/>
                                        <p:tgtEl>
                                          <p:spTgt spid="35125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51251"/>
                                        </p:tgtEl>
                                        <p:attrNameLst>
                                          <p:attrName>style.visibility</p:attrName>
                                        </p:attrNameLst>
                                      </p:cBhvr>
                                      <p:to>
                                        <p:strVal val="visible"/>
                                      </p:to>
                                    </p:set>
                                    <p:animEffect transition="in" filter="blinds(horizontal)">
                                      <p:cBhvr>
                                        <p:cTn id="74" dur="500"/>
                                        <p:tgtEl>
                                          <p:spTgt spid="351251"/>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51252"/>
                                        </p:tgtEl>
                                        <p:attrNameLst>
                                          <p:attrName>style.visibility</p:attrName>
                                        </p:attrNameLst>
                                      </p:cBhvr>
                                      <p:to>
                                        <p:strVal val="visible"/>
                                      </p:to>
                                    </p:set>
                                    <p:animEffect transition="in" filter="blinds(horizontal)">
                                      <p:cBhvr>
                                        <p:cTn id="79" dur="500"/>
                                        <p:tgtEl>
                                          <p:spTgt spid="35125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51253"/>
                                        </p:tgtEl>
                                        <p:attrNameLst>
                                          <p:attrName>style.visibility</p:attrName>
                                        </p:attrNameLst>
                                      </p:cBhvr>
                                      <p:to>
                                        <p:strVal val="visible"/>
                                      </p:to>
                                    </p:set>
                                    <p:animEffect transition="in" filter="blinds(horizontal)">
                                      <p:cBhvr>
                                        <p:cTn id="84" dur="500"/>
                                        <p:tgtEl>
                                          <p:spTgt spid="351253"/>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351245"/>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5125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51236"/>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5125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351246"/>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51252"/>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5124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51253"/>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51244"/>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51250"/>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35125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51248"/>
                                        </p:tgtEl>
                                        <p:attrNameLst>
                                          <p:attrName>style.visibility</p:attrName>
                                        </p:attrNameLst>
                                      </p:cBhvr>
                                      <p:to>
                                        <p:strVal val="hidden"/>
                                      </p:to>
                                    </p:set>
                                  </p:childTnLst>
                                </p:cTn>
                              </p:par>
                            </p:childTnLst>
                          </p:cTn>
                        </p:par>
                        <p:par>
                          <p:cTn id="111" fill="hold">
                            <p:stCondLst>
                              <p:cond delay="0"/>
                            </p:stCondLst>
                            <p:childTnLst>
                              <p:par>
                                <p:cTn id="112" presetID="6" presetClass="emph" presetSubtype="0" fill="hold" nodeType="afterEffect">
                                  <p:stCondLst>
                                    <p:cond delay="0"/>
                                  </p:stCondLst>
                                  <p:childTnLst>
                                    <p:animScale>
                                      <p:cBhvr>
                                        <p:cTn id="113" dur="500" fill="hold"/>
                                        <p:tgtEl>
                                          <p:spTgt spid="351243"/>
                                        </p:tgtEl>
                                      </p:cBhvr>
                                      <p:by x="150000" y="150000"/>
                                    </p:animScale>
                                  </p:childTnLst>
                                </p:cTn>
                              </p:par>
                              <p:par>
                                <p:cTn id="114" presetID="6" presetClass="emph" presetSubtype="0" fill="hold" grpId="1" nodeType="withEffect">
                                  <p:stCondLst>
                                    <p:cond delay="0"/>
                                  </p:stCondLst>
                                  <p:childTnLst>
                                    <p:animScale>
                                      <p:cBhvr>
                                        <p:cTn id="115" dur="2000" fill="hold"/>
                                        <p:tgtEl>
                                          <p:spTgt spid="351249"/>
                                        </p:tgtEl>
                                      </p:cBhvr>
                                      <p:by x="150000" y="150000"/>
                                    </p:animScale>
                                  </p:childTnLst>
                                </p:cTn>
                              </p:par>
                            </p:childTnLst>
                          </p:cTn>
                        </p:par>
                        <p:par>
                          <p:cTn id="116" fill="hold">
                            <p:stCondLst>
                              <p:cond delay="500"/>
                            </p:stCondLst>
                            <p:childTnLst>
                              <p:par>
                                <p:cTn id="117" presetID="2" presetClass="entr" presetSubtype="8"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0-#ppt_w/2"/>
                                          </p:val>
                                        </p:tav>
                                        <p:tav tm="100000">
                                          <p:val>
                                            <p:strVal val="#ppt_x"/>
                                          </p:val>
                                        </p:tav>
                                      </p:tavLst>
                                    </p:anim>
                                    <p:anim calcmode="lin" valueType="num">
                                      <p:cBhvr additive="base">
                                        <p:cTn id="1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8" grpId="0"/>
      <p:bldP spid="351248" grpId="1"/>
      <p:bldP spid="351249" grpId="0"/>
      <p:bldP spid="351249" grpId="1"/>
      <p:bldP spid="351250" grpId="0"/>
      <p:bldP spid="351250" grpId="1"/>
      <p:bldP spid="351251" grpId="0"/>
      <p:bldP spid="351251" grpId="1"/>
      <p:bldP spid="351252" grpId="0"/>
      <p:bldP spid="351252" grpId="1"/>
      <p:bldP spid="351253" grpId="0"/>
      <p:bldP spid="351253" grpId="1"/>
      <p:bldP spid="351257" grpId="0"/>
      <p:bldP spid="351257" grpId="1"/>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a:off x="643255" y="788670"/>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环节二</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30" name="TextBox 185"/>
          <p:cNvSpPr txBox="1"/>
          <p:nvPr/>
        </p:nvSpPr>
        <p:spPr>
          <a:xfrm>
            <a:off x="2890456" y="788758"/>
            <a:ext cx="4314825" cy="640080"/>
          </a:xfrm>
          <a:prstGeom prst="rect">
            <a:avLst/>
          </a:prstGeom>
          <a:noFill/>
        </p:spPr>
        <p:txBody>
          <a:bodyPr wrap="none" rtlCol="0">
            <a:spAutoFit/>
          </a:bodyPr>
          <a:p>
            <a:r>
              <a:rPr lang="zh-CN" altLang="zh-CN" sz="3600" b="1" dirty="0">
                <a:solidFill>
                  <a:srgbClr val="C00000"/>
                </a:solidFill>
              </a:rPr>
              <a:t>知识回顾，温故知新</a:t>
            </a:r>
            <a:endParaRPr lang="zh-CN" altLang="zh-CN" sz="3600" b="1" dirty="0">
              <a:solidFill>
                <a:srgbClr val="C00000"/>
              </a:solidFill>
            </a:endParaRPr>
          </a:p>
        </p:txBody>
      </p:sp>
      <p:sp>
        <p:nvSpPr>
          <p:cNvPr id="18444" name="Rectangle 12"/>
          <p:cNvSpPr/>
          <p:nvPr/>
        </p:nvSpPr>
        <p:spPr>
          <a:xfrm>
            <a:off x="4500563" y="5319713"/>
            <a:ext cx="4464050" cy="640080"/>
          </a:xfrm>
          <a:prstGeom prst="rect">
            <a:avLst/>
          </a:prstGeom>
          <a:noFill/>
          <a:ln w="9525">
            <a:noFill/>
          </a:ln>
        </p:spPr>
        <p:txBody>
          <a:bodyPr>
            <a:spAutoFit/>
          </a:bodyPr>
          <a:p>
            <a:pPr lvl="0" eaLnBrk="1" hangingPunct="1"/>
            <a:r>
              <a:rPr lang="zh-CN" altLang="en-US" sz="3600" b="1" dirty="0">
                <a:latin typeface="楷体" panose="02010609060101010101" pitchFamily="49" charset="-122"/>
                <a:ea typeface="楷体" panose="02010609060101010101" pitchFamily="49" charset="-122"/>
              </a:rPr>
              <a:t>国际单位</a:t>
            </a:r>
            <a:r>
              <a:rPr lang="en-US" altLang="zh-CN" sz="3600" b="1" dirty="0">
                <a:latin typeface="楷体" panose="02010609060101010101" pitchFamily="49" charset="-122"/>
                <a:ea typeface="楷体" panose="02010609060101010101" pitchFamily="49" charset="-122"/>
              </a:rPr>
              <a:t>:</a:t>
            </a:r>
            <a:r>
              <a:rPr lang="zh-CN" altLang="en-US" sz="3600" b="1" dirty="0">
                <a:solidFill>
                  <a:srgbClr val="0000CC"/>
                </a:solidFill>
                <a:latin typeface="楷体" panose="02010609060101010101" pitchFamily="49" charset="-122"/>
                <a:ea typeface="楷体" panose="02010609060101010101" pitchFamily="49" charset="-122"/>
              </a:rPr>
              <a:t>欧姆</a:t>
            </a:r>
            <a:r>
              <a:rPr lang="el-GR" altLang="zh-CN" sz="3600" b="1" dirty="0">
                <a:solidFill>
                  <a:srgbClr val="FF0000"/>
                </a:solidFill>
                <a:latin typeface="楷体" panose="02010609060101010101" pitchFamily="49" charset="-122"/>
                <a:ea typeface="楷体" panose="02010609060101010101" pitchFamily="49" charset="-122"/>
              </a:rPr>
              <a:t>Ω</a:t>
            </a:r>
            <a:endParaRPr lang="en-US" altLang="zh-CN" sz="3600" b="1" dirty="0">
              <a:solidFill>
                <a:srgbClr val="FF0000"/>
              </a:solidFill>
              <a:latin typeface="楷体" panose="02010609060101010101" pitchFamily="49" charset="-122"/>
              <a:ea typeface="楷体" panose="02010609060101010101" pitchFamily="49" charset="-122"/>
            </a:endParaRPr>
          </a:p>
        </p:txBody>
      </p:sp>
      <p:grpSp>
        <p:nvGrpSpPr>
          <p:cNvPr id="4" name="Group 59"/>
          <p:cNvGrpSpPr/>
          <p:nvPr/>
        </p:nvGrpSpPr>
        <p:grpSpPr>
          <a:xfrm>
            <a:off x="323850" y="1876425"/>
            <a:ext cx="7632700" cy="760413"/>
            <a:chOff x="476" y="958"/>
            <a:chExt cx="3492" cy="479"/>
          </a:xfrm>
        </p:grpSpPr>
        <p:sp>
          <p:nvSpPr>
            <p:cNvPr id="18454" name="Oval 31"/>
            <p:cNvSpPr/>
            <p:nvPr/>
          </p:nvSpPr>
          <p:spPr>
            <a:xfrm rot="1758052">
              <a:off x="476" y="981"/>
              <a:ext cx="587" cy="452"/>
            </a:xfrm>
            <a:prstGeom prst="ellipse">
              <a:avLst/>
            </a:prstGeom>
            <a:solidFill>
              <a:srgbClr val="333333"/>
            </a:solidFill>
            <a:ln w="9525">
              <a:noFill/>
            </a:ln>
          </p:spPr>
          <p:txBody>
            <a:bodyPr wrap="none" anchor="ctr"/>
            <a:p>
              <a:pPr lvl="0" eaLnBrk="1" hangingPunct="1"/>
              <a:endParaRPr lang="zh-CN" altLang="zh-CN" dirty="0">
                <a:latin typeface="楷体" panose="02010609060101010101" pitchFamily="49" charset="-122"/>
                <a:ea typeface="楷体" panose="02010609060101010101" pitchFamily="49" charset="-122"/>
              </a:endParaRPr>
            </a:p>
          </p:txBody>
        </p:sp>
        <p:grpSp>
          <p:nvGrpSpPr>
            <p:cNvPr id="18455" name="Group 58"/>
            <p:cNvGrpSpPr/>
            <p:nvPr/>
          </p:nvGrpSpPr>
          <p:grpSpPr>
            <a:xfrm>
              <a:off x="476" y="958"/>
              <a:ext cx="3492" cy="479"/>
              <a:chOff x="1882" y="912"/>
              <a:chExt cx="3492" cy="479"/>
            </a:xfrm>
          </p:grpSpPr>
          <p:sp>
            <p:nvSpPr>
              <p:cNvPr id="18456" name="Rectangle 24"/>
              <p:cNvSpPr/>
              <p:nvPr/>
            </p:nvSpPr>
            <p:spPr>
              <a:xfrm>
                <a:off x="2381" y="912"/>
                <a:ext cx="2901" cy="404"/>
              </a:xfrm>
              <a:prstGeom prst="rect">
                <a:avLst/>
              </a:prstGeom>
              <a:noFill/>
              <a:ln w="9525">
                <a:noFill/>
              </a:ln>
            </p:spPr>
            <p:txBody>
              <a:bodyPr>
                <a:spAutoFit/>
              </a:bodyPr>
              <a:p>
                <a:pPr lvl="0" eaLnBrk="1" hangingPunct="1"/>
                <a:r>
                  <a:rPr lang="zh-CN" altLang="en-US" sz="3600" b="1" dirty="0">
                    <a:solidFill>
                      <a:srgbClr val="000000"/>
                    </a:solidFill>
                    <a:latin typeface="楷体" panose="02010609060101010101" pitchFamily="49" charset="-122"/>
                    <a:ea typeface="楷体" panose="02010609060101010101" pitchFamily="49" charset="-122"/>
                  </a:rPr>
                  <a:t>电阻在电路中起着</a:t>
                </a:r>
                <a:r>
                  <a:rPr lang="zh-CN" altLang="en-US" sz="3600" b="1" dirty="0">
                    <a:latin typeface="楷体" panose="02010609060101010101" pitchFamily="49" charset="-122"/>
                    <a:ea typeface="楷体" panose="02010609060101010101" pitchFamily="49" charset="-122"/>
                  </a:rPr>
                  <a:t>哪</a:t>
                </a:r>
                <a:r>
                  <a:rPr lang="zh-CN" altLang="en-US" sz="3600" b="1" dirty="0">
                    <a:solidFill>
                      <a:srgbClr val="000000"/>
                    </a:solidFill>
                    <a:latin typeface="楷体" panose="02010609060101010101" pitchFamily="49" charset="-122"/>
                    <a:ea typeface="楷体" panose="02010609060101010101" pitchFamily="49" charset="-122"/>
                  </a:rPr>
                  <a:t>些作用？</a:t>
                </a:r>
                <a:endParaRPr lang="zh-CN" altLang="en-US" sz="3600" b="1" dirty="0">
                  <a:solidFill>
                    <a:srgbClr val="000000"/>
                  </a:solidFill>
                  <a:latin typeface="楷体" panose="02010609060101010101" pitchFamily="49" charset="-122"/>
                  <a:ea typeface="楷体" panose="02010609060101010101" pitchFamily="49" charset="-122"/>
                </a:endParaRPr>
              </a:p>
            </p:txBody>
          </p:sp>
          <p:sp>
            <p:nvSpPr>
              <p:cNvPr id="18457" name="AutoShape 30"/>
              <p:cNvSpPr/>
              <p:nvPr/>
            </p:nvSpPr>
            <p:spPr>
              <a:xfrm>
                <a:off x="2121" y="970"/>
                <a:ext cx="3253" cy="421"/>
              </a:xfrm>
              <a:prstGeom prst="roundRect">
                <a:avLst>
                  <a:gd name="adj" fmla="val 50000"/>
                </a:avLst>
              </a:prstGeom>
              <a:noFill/>
              <a:ln w="38100" cap="flat" cmpd="sng">
                <a:solidFill>
                  <a:schemeClr val="folHlink"/>
                </a:solidFill>
                <a:prstDash val="solid"/>
                <a:headEnd type="none" w="med" len="med"/>
                <a:tailEnd type="none" w="med" len="med"/>
              </a:ln>
            </p:spPr>
            <p:txBody>
              <a:bodyPr vert="eaVert" wrap="none" anchor="ctr"/>
              <a:p>
                <a:pPr lvl="0" eaLnBrk="1" hangingPunct="1"/>
                <a:endParaRPr lang="zh-CN" altLang="zh-CN" dirty="0">
                  <a:latin typeface="楷体" panose="02010609060101010101" pitchFamily="49" charset="-122"/>
                  <a:ea typeface="楷体" panose="02010609060101010101" pitchFamily="49" charset="-122"/>
                </a:endParaRPr>
              </a:p>
            </p:txBody>
          </p:sp>
          <p:sp>
            <p:nvSpPr>
              <p:cNvPr id="18458" name="Oval 32"/>
              <p:cNvSpPr/>
              <p:nvPr/>
            </p:nvSpPr>
            <p:spPr>
              <a:xfrm rot="1758052">
                <a:off x="1882" y="935"/>
                <a:ext cx="587" cy="452"/>
              </a:xfrm>
              <a:prstGeom prst="ellipse">
                <a:avLst/>
              </a:prstGeom>
              <a:solidFill>
                <a:srgbClr val="FF00FF">
                  <a:alpha val="58038"/>
                </a:srgbClr>
              </a:solidFill>
              <a:ln w="9525">
                <a:noFill/>
              </a:ln>
            </p:spPr>
            <p:txBody>
              <a:bodyPr wrap="none" anchor="ctr"/>
              <a:p>
                <a:pPr lvl="0" eaLnBrk="1" hangingPunct="1"/>
                <a:endParaRPr lang="zh-CN" altLang="zh-CN" dirty="0">
                  <a:latin typeface="楷体" panose="02010609060101010101" pitchFamily="49" charset="-122"/>
                  <a:ea typeface="楷体" panose="02010609060101010101" pitchFamily="49" charset="-122"/>
                </a:endParaRPr>
              </a:p>
            </p:txBody>
          </p:sp>
          <p:sp>
            <p:nvSpPr>
              <p:cNvPr id="18459" name="Text Box 34"/>
              <p:cNvSpPr txBox="1"/>
              <p:nvPr/>
            </p:nvSpPr>
            <p:spPr>
              <a:xfrm>
                <a:off x="2082" y="983"/>
                <a:ext cx="239" cy="365"/>
              </a:xfrm>
              <a:prstGeom prst="rect">
                <a:avLst/>
              </a:prstGeom>
              <a:noFill/>
              <a:ln w="9525">
                <a:noFill/>
              </a:ln>
            </p:spPr>
            <p:txBody>
              <a:bodyPr wrap="none">
                <a:spAutoFit/>
              </a:bodyPr>
              <a:p>
                <a:pPr lvl="0" algn="ctr" eaLnBrk="0" hangingPunct="0"/>
                <a:r>
                  <a:rPr lang="en-US" altLang="zh-CN" sz="3200" b="1" dirty="0">
                    <a:solidFill>
                      <a:schemeClr val="bg1"/>
                    </a:solidFill>
                    <a:latin typeface="楷体" panose="02010609060101010101" pitchFamily="49" charset="-122"/>
                    <a:ea typeface="楷体" panose="02010609060101010101" pitchFamily="49" charset="-122"/>
                  </a:rPr>
                  <a:t>1.</a:t>
                </a:r>
                <a:endParaRPr lang="en-US" altLang="zh-CN" sz="3200" b="1" dirty="0">
                  <a:solidFill>
                    <a:schemeClr val="bg1"/>
                  </a:solidFill>
                  <a:latin typeface="楷体" panose="02010609060101010101" pitchFamily="49" charset="-122"/>
                  <a:ea typeface="楷体" panose="02010609060101010101" pitchFamily="49" charset="-122"/>
                </a:endParaRPr>
              </a:p>
            </p:txBody>
          </p:sp>
        </p:grpSp>
      </p:grpSp>
      <p:grpSp>
        <p:nvGrpSpPr>
          <p:cNvPr id="5" name="Group 68"/>
          <p:cNvGrpSpPr/>
          <p:nvPr/>
        </p:nvGrpSpPr>
        <p:grpSpPr>
          <a:xfrm>
            <a:off x="250825" y="4224338"/>
            <a:ext cx="8837613" cy="788987"/>
            <a:chOff x="1104" y="1981"/>
            <a:chExt cx="4271" cy="497"/>
          </a:xfrm>
        </p:grpSpPr>
        <p:grpSp>
          <p:nvGrpSpPr>
            <p:cNvPr id="6" name="Group 67"/>
            <p:cNvGrpSpPr/>
            <p:nvPr/>
          </p:nvGrpSpPr>
          <p:grpSpPr>
            <a:xfrm>
              <a:off x="1104" y="2026"/>
              <a:ext cx="4271" cy="452"/>
              <a:chOff x="1104" y="2026"/>
              <a:chExt cx="4271" cy="452"/>
            </a:xfrm>
          </p:grpSpPr>
          <p:sp>
            <p:nvSpPr>
              <p:cNvPr id="226317" name="Oval 13"/>
              <p:cNvSpPr>
                <a:spLocks noChangeArrowheads="1"/>
              </p:cNvSpPr>
              <p:nvPr/>
            </p:nvSpPr>
            <p:spPr bwMode="gray">
              <a:xfrm rot="1758052">
                <a:off x="1104" y="2026"/>
                <a:ext cx="680" cy="452"/>
              </a:xfrm>
              <a:prstGeom prst="ellipse">
                <a:avLst/>
              </a:prstGeom>
              <a:gradFill rotWithShape="1">
                <a:gsLst>
                  <a:gs pos="0">
                    <a:schemeClr val="hlink"/>
                  </a:gs>
                  <a:gs pos="100000">
                    <a:schemeClr val="hlink">
                      <a:gamma/>
                      <a:shade val="46275"/>
                      <a:invGamma/>
                    </a:schemeClr>
                  </a:gs>
                </a:gsLst>
                <a:lin ang="5400000" scaled="1"/>
              </a:gradFill>
              <a:ln>
                <a:noFill/>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grpSp>
            <p:nvGrpSpPr>
              <p:cNvPr id="18449" name="Group 66"/>
              <p:cNvGrpSpPr/>
              <p:nvPr/>
            </p:nvGrpSpPr>
            <p:grpSpPr>
              <a:xfrm>
                <a:off x="1111" y="2026"/>
                <a:ext cx="4264" cy="452"/>
                <a:chOff x="1111" y="2026"/>
                <a:chExt cx="3387" cy="452"/>
              </a:xfrm>
            </p:grpSpPr>
            <p:sp>
              <p:nvSpPr>
                <p:cNvPr id="18450" name="AutoShape 15"/>
                <p:cNvSpPr/>
                <p:nvPr/>
              </p:nvSpPr>
              <p:spPr>
                <a:xfrm>
                  <a:off x="1328" y="2045"/>
                  <a:ext cx="3170" cy="421"/>
                </a:xfrm>
                <a:prstGeom prst="roundRect">
                  <a:avLst>
                    <a:gd name="adj" fmla="val 50000"/>
                  </a:avLst>
                </a:prstGeom>
                <a:noFill/>
                <a:ln w="38100" cap="flat" cmpd="sng">
                  <a:solidFill>
                    <a:schemeClr val="hlink"/>
                  </a:solidFill>
                  <a:prstDash val="solid"/>
                  <a:headEnd type="none" w="med" len="med"/>
                  <a:tailEnd type="none" w="med" len="med"/>
                </a:ln>
              </p:spPr>
              <p:txBody>
                <a:bodyPr vert="eaVert" wrap="none" anchor="ctr"/>
                <a:p>
                  <a:pPr lvl="0" eaLnBrk="1" hangingPunct="1"/>
                  <a:endParaRPr lang="zh-CN" altLang="zh-CN" dirty="0">
                    <a:latin typeface="楷体" panose="02010609060101010101" pitchFamily="49" charset="-122"/>
                    <a:ea typeface="楷体" panose="02010609060101010101" pitchFamily="49" charset="-122"/>
                  </a:endParaRPr>
                </a:p>
              </p:txBody>
            </p:sp>
            <p:sp>
              <p:nvSpPr>
                <p:cNvPr id="18451" name="Oval 16"/>
                <p:cNvSpPr/>
                <p:nvPr/>
              </p:nvSpPr>
              <p:spPr>
                <a:xfrm rot="1758052">
                  <a:off x="1111" y="2026"/>
                  <a:ext cx="572" cy="452"/>
                </a:xfrm>
                <a:prstGeom prst="ellipse">
                  <a:avLst/>
                </a:prstGeom>
                <a:solidFill>
                  <a:srgbClr val="FF6600">
                    <a:alpha val="70979"/>
                  </a:srgbClr>
                </a:solidFill>
                <a:ln w="9525">
                  <a:noFill/>
                </a:ln>
              </p:spPr>
              <p:txBody>
                <a:bodyPr wrap="none" anchor="ctr"/>
                <a:p>
                  <a:pPr lvl="0" eaLnBrk="1" hangingPunct="1"/>
                  <a:endParaRPr lang="zh-CN" altLang="zh-CN" dirty="0">
                    <a:latin typeface="楷体" panose="02010609060101010101" pitchFamily="49" charset="-122"/>
                    <a:ea typeface="楷体" panose="02010609060101010101" pitchFamily="49" charset="-122"/>
                  </a:endParaRPr>
                </a:p>
              </p:txBody>
            </p:sp>
            <p:sp>
              <p:nvSpPr>
                <p:cNvPr id="18452" name="Text Box 17"/>
                <p:cNvSpPr txBox="1"/>
                <p:nvPr/>
              </p:nvSpPr>
              <p:spPr>
                <a:xfrm>
                  <a:off x="1671" y="2157"/>
                  <a:ext cx="71" cy="231"/>
                </a:xfrm>
                <a:prstGeom prst="rect">
                  <a:avLst/>
                </a:prstGeom>
                <a:noFill/>
                <a:ln w="9525">
                  <a:noFill/>
                </a:ln>
              </p:spPr>
              <p:txBody>
                <a:bodyPr wrap="none">
                  <a:spAutoFit/>
                </a:bodyPr>
                <a:p>
                  <a:pPr lvl="0" eaLnBrk="0" hangingPunct="0"/>
                  <a:endParaRPr lang="zh-CN" altLang="zh-CN" b="1" dirty="0">
                    <a:solidFill>
                      <a:srgbClr val="000000"/>
                    </a:solidFill>
                    <a:latin typeface="楷体" panose="02010609060101010101" pitchFamily="49" charset="-122"/>
                    <a:ea typeface="楷体" panose="02010609060101010101" pitchFamily="49" charset="-122"/>
                  </a:endParaRPr>
                </a:p>
              </p:txBody>
            </p:sp>
            <p:sp>
              <p:nvSpPr>
                <p:cNvPr id="18453" name="Text Box 18"/>
                <p:cNvSpPr txBox="1"/>
                <p:nvPr/>
              </p:nvSpPr>
              <p:spPr>
                <a:xfrm>
                  <a:off x="1306" y="2045"/>
                  <a:ext cx="200" cy="365"/>
                </a:xfrm>
                <a:prstGeom prst="rect">
                  <a:avLst/>
                </a:prstGeom>
                <a:noFill/>
                <a:ln w="9525">
                  <a:noFill/>
                </a:ln>
              </p:spPr>
              <p:txBody>
                <a:bodyPr wrap="none">
                  <a:spAutoFit/>
                </a:bodyPr>
                <a:p>
                  <a:pPr lvl="0" algn="ctr" eaLnBrk="0" hangingPunct="0"/>
                  <a:r>
                    <a:rPr lang="en-US" altLang="zh-CN" sz="3200" b="1" dirty="0">
                      <a:solidFill>
                        <a:schemeClr val="bg1"/>
                      </a:solidFill>
                      <a:latin typeface="楷体" panose="02010609060101010101" pitchFamily="49" charset="-122"/>
                      <a:ea typeface="楷体" panose="02010609060101010101" pitchFamily="49" charset="-122"/>
                    </a:rPr>
                    <a:t>2.</a:t>
                  </a:r>
                  <a:endParaRPr lang="en-US" altLang="zh-CN" sz="3200" b="1" dirty="0">
                    <a:solidFill>
                      <a:schemeClr val="bg1"/>
                    </a:solidFill>
                    <a:latin typeface="楷体" panose="02010609060101010101" pitchFamily="49" charset="-122"/>
                    <a:ea typeface="楷体" panose="02010609060101010101" pitchFamily="49" charset="-122"/>
                  </a:endParaRPr>
                </a:p>
              </p:txBody>
            </p:sp>
          </p:grpSp>
        </p:grpSp>
        <p:sp>
          <p:nvSpPr>
            <p:cNvPr id="18447" name="Rectangle 62"/>
            <p:cNvSpPr/>
            <p:nvPr/>
          </p:nvSpPr>
          <p:spPr>
            <a:xfrm>
              <a:off x="1700" y="1981"/>
              <a:ext cx="3526" cy="404"/>
            </a:xfrm>
            <a:prstGeom prst="rect">
              <a:avLst/>
            </a:prstGeom>
            <a:noFill/>
            <a:ln w="9525">
              <a:noFill/>
            </a:ln>
          </p:spPr>
          <p:txBody>
            <a:bodyPr wrap="none">
              <a:spAutoFit/>
            </a:bodyPr>
            <a:p>
              <a:pPr lvl="0" eaLnBrk="1" hangingPunct="1"/>
              <a:r>
                <a:rPr lang="zh-CN" altLang="en-US" sz="3600" b="1" dirty="0">
                  <a:solidFill>
                    <a:srgbClr val="000000"/>
                  </a:solidFill>
                  <a:latin typeface="楷体" panose="02010609060101010101" pitchFamily="49" charset="-122"/>
                  <a:ea typeface="楷体" panose="02010609060101010101" pitchFamily="49" charset="-122"/>
                </a:rPr>
                <a:t>电阻的字母符号及国际单位是什么</a:t>
              </a:r>
              <a:r>
                <a:rPr lang="en-US" altLang="zh-CN" sz="3600" b="1" dirty="0">
                  <a:solidFill>
                    <a:srgbClr val="000000"/>
                  </a:solidFill>
                  <a:latin typeface="楷体" panose="02010609060101010101" pitchFamily="49" charset="-122"/>
                  <a:ea typeface="楷体" panose="02010609060101010101" pitchFamily="49" charset="-122"/>
                </a:rPr>
                <a:t>?</a:t>
              </a:r>
              <a:endParaRPr lang="en-US" altLang="zh-CN" sz="3600" b="1" dirty="0">
                <a:solidFill>
                  <a:srgbClr val="000000"/>
                </a:solidFill>
                <a:latin typeface="楷体" panose="02010609060101010101" pitchFamily="49" charset="-122"/>
                <a:ea typeface="楷体" panose="02010609060101010101" pitchFamily="49" charset="-122"/>
              </a:endParaRPr>
            </a:p>
          </p:txBody>
        </p:sp>
      </p:grpSp>
      <p:sp>
        <p:nvSpPr>
          <p:cNvPr id="18497" name="Rectangle 65"/>
          <p:cNvSpPr/>
          <p:nvPr/>
        </p:nvSpPr>
        <p:spPr>
          <a:xfrm>
            <a:off x="1217613" y="3140075"/>
            <a:ext cx="1165225" cy="641350"/>
          </a:xfrm>
          <a:prstGeom prst="rect">
            <a:avLst/>
          </a:prstGeom>
          <a:noFill/>
          <a:ln w="9525">
            <a:noFill/>
          </a:ln>
        </p:spPr>
        <p:txBody>
          <a:bodyPr wrap="none">
            <a:spAutoFit/>
          </a:bodyPr>
          <a:p>
            <a:pPr lvl="0" eaLnBrk="1" hangingPunct="1"/>
            <a:r>
              <a:rPr lang="zh-CN" altLang="en-US" sz="3600" b="1" dirty="0">
                <a:solidFill>
                  <a:srgbClr val="FF3300"/>
                </a:solidFill>
                <a:latin typeface="楷体" panose="02010609060101010101" pitchFamily="49" charset="-122"/>
                <a:ea typeface="楷体" panose="02010609060101010101" pitchFamily="49" charset="-122"/>
              </a:rPr>
              <a:t>降压</a:t>
            </a:r>
            <a:r>
              <a:rPr lang="zh-CN" altLang="en-US" dirty="0">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p:txBody>
      </p:sp>
      <p:sp>
        <p:nvSpPr>
          <p:cNvPr id="18503" name="Rectangle 71"/>
          <p:cNvSpPr/>
          <p:nvPr/>
        </p:nvSpPr>
        <p:spPr>
          <a:xfrm>
            <a:off x="1258888" y="5372100"/>
            <a:ext cx="3168650" cy="641350"/>
          </a:xfrm>
          <a:prstGeom prst="rect">
            <a:avLst/>
          </a:prstGeom>
          <a:noFill/>
          <a:ln w="9525">
            <a:noFill/>
          </a:ln>
        </p:spPr>
        <p:txBody>
          <a:bodyPr>
            <a:spAutoFit/>
          </a:bodyPr>
          <a:p>
            <a:pPr lvl="0" eaLnBrk="1" hangingPunct="1"/>
            <a:r>
              <a:rPr lang="zh-CN" altLang="en-US" sz="3600" b="1" dirty="0">
                <a:latin typeface="楷体" panose="02010609060101010101" pitchFamily="49" charset="-122"/>
                <a:ea typeface="楷体" panose="02010609060101010101" pitchFamily="49" charset="-122"/>
              </a:rPr>
              <a:t>字母符号</a:t>
            </a:r>
            <a:r>
              <a:rPr lang="en-US" altLang="zh-CN" sz="3600" b="1" dirty="0">
                <a:latin typeface="楷体" panose="02010609060101010101" pitchFamily="49" charset="-122"/>
                <a:ea typeface="楷体" panose="02010609060101010101" pitchFamily="49" charset="-122"/>
              </a:rPr>
              <a:t>:</a:t>
            </a:r>
            <a:r>
              <a:rPr lang="en-US" altLang="zh-CN" sz="3600" b="1" dirty="0">
                <a:solidFill>
                  <a:srgbClr val="FF0000"/>
                </a:solidFill>
                <a:latin typeface="楷体" panose="02010609060101010101" pitchFamily="49" charset="-122"/>
                <a:ea typeface="楷体" panose="02010609060101010101" pitchFamily="49" charset="-122"/>
              </a:rPr>
              <a:t>R</a:t>
            </a:r>
            <a:endParaRPr lang="en-US" altLang="zh-CN" sz="3600" b="1" dirty="0">
              <a:solidFill>
                <a:srgbClr val="FF0000"/>
              </a:solidFill>
              <a:latin typeface="楷体" panose="02010609060101010101" pitchFamily="49" charset="-122"/>
              <a:ea typeface="楷体" panose="02010609060101010101" pitchFamily="49" charset="-122"/>
            </a:endParaRPr>
          </a:p>
        </p:txBody>
      </p:sp>
      <p:sp>
        <p:nvSpPr>
          <p:cNvPr id="18506" name="Text Box 74"/>
          <p:cNvSpPr txBox="1"/>
          <p:nvPr/>
        </p:nvSpPr>
        <p:spPr>
          <a:xfrm>
            <a:off x="2771775" y="3136900"/>
            <a:ext cx="1655763" cy="641350"/>
          </a:xfrm>
          <a:prstGeom prst="rect">
            <a:avLst/>
          </a:prstGeom>
          <a:noFill/>
          <a:ln w="9525">
            <a:noFill/>
          </a:ln>
        </p:spPr>
        <p:txBody>
          <a:bodyPr>
            <a:spAutoFit/>
          </a:bodyPr>
          <a:p>
            <a:pPr lvl="0" eaLnBrk="1" hangingPunct="1">
              <a:spcBef>
                <a:spcPct val="50000"/>
              </a:spcBef>
            </a:pPr>
            <a:r>
              <a:rPr lang="zh-CN" altLang="en-US" sz="3600" b="1" dirty="0">
                <a:solidFill>
                  <a:srgbClr val="FF3300"/>
                </a:solidFill>
                <a:latin typeface="楷体" panose="02010609060101010101" pitchFamily="49" charset="-122"/>
                <a:ea typeface="楷体" panose="02010609060101010101" pitchFamily="49" charset="-122"/>
              </a:rPr>
              <a:t>分压</a:t>
            </a:r>
            <a:r>
              <a:rPr lang="zh-CN" altLang="en-US" sz="3600" dirty="0">
                <a:latin typeface="楷体" panose="02010609060101010101" pitchFamily="49" charset="-122"/>
                <a:ea typeface="楷体" panose="02010609060101010101" pitchFamily="49" charset="-122"/>
              </a:rPr>
              <a:t> </a:t>
            </a:r>
            <a:endParaRPr lang="zh-CN" altLang="en-US" sz="3600" dirty="0">
              <a:latin typeface="楷体" panose="02010609060101010101" pitchFamily="49" charset="-122"/>
              <a:ea typeface="楷体" panose="02010609060101010101" pitchFamily="49" charset="-122"/>
            </a:endParaRPr>
          </a:p>
        </p:txBody>
      </p:sp>
      <p:sp>
        <p:nvSpPr>
          <p:cNvPr id="18507" name="Text Box 75"/>
          <p:cNvSpPr txBox="1"/>
          <p:nvPr/>
        </p:nvSpPr>
        <p:spPr>
          <a:xfrm>
            <a:off x="4283075" y="3136900"/>
            <a:ext cx="1441450" cy="641350"/>
          </a:xfrm>
          <a:prstGeom prst="rect">
            <a:avLst/>
          </a:prstGeom>
          <a:noFill/>
          <a:ln w="9525">
            <a:noFill/>
          </a:ln>
        </p:spPr>
        <p:txBody>
          <a:bodyPr>
            <a:spAutoFit/>
          </a:bodyPr>
          <a:p>
            <a:pPr lvl="0" eaLnBrk="1" hangingPunct="1">
              <a:spcBef>
                <a:spcPct val="50000"/>
              </a:spcBef>
            </a:pPr>
            <a:r>
              <a:rPr lang="zh-CN" altLang="en-US" sz="3600" b="1" dirty="0">
                <a:solidFill>
                  <a:srgbClr val="FF3300"/>
                </a:solidFill>
                <a:latin typeface="楷体" panose="02010609060101010101" pitchFamily="49" charset="-122"/>
                <a:ea typeface="楷体" panose="02010609060101010101" pitchFamily="49" charset="-122"/>
              </a:rPr>
              <a:t>分流</a:t>
            </a:r>
            <a:r>
              <a:rPr lang="zh-CN" altLang="en-US" dirty="0">
                <a:solidFill>
                  <a:srgbClr val="FF3300"/>
                </a:solidFill>
                <a:latin typeface="楷体" panose="02010609060101010101" pitchFamily="49" charset="-122"/>
                <a:ea typeface="楷体" panose="02010609060101010101" pitchFamily="49" charset="-122"/>
              </a:rPr>
              <a:t> </a:t>
            </a:r>
            <a:endParaRPr lang="zh-CN" altLang="en-US" dirty="0">
              <a:solidFill>
                <a:srgbClr val="FF3300"/>
              </a:solidFill>
              <a:latin typeface="楷体" panose="02010609060101010101" pitchFamily="49" charset="-122"/>
              <a:ea typeface="楷体" panose="02010609060101010101" pitchFamily="49" charset="-122"/>
            </a:endParaRPr>
          </a:p>
        </p:txBody>
      </p:sp>
      <p:sp>
        <p:nvSpPr>
          <p:cNvPr id="18508" name="Text Box 76"/>
          <p:cNvSpPr txBox="1"/>
          <p:nvPr/>
        </p:nvSpPr>
        <p:spPr>
          <a:xfrm>
            <a:off x="5940425" y="3141663"/>
            <a:ext cx="1584325" cy="641350"/>
          </a:xfrm>
          <a:prstGeom prst="rect">
            <a:avLst/>
          </a:prstGeom>
          <a:noFill/>
          <a:ln w="9525">
            <a:noFill/>
          </a:ln>
        </p:spPr>
        <p:txBody>
          <a:bodyPr>
            <a:spAutoFit/>
          </a:bodyPr>
          <a:p>
            <a:pPr lvl="0" eaLnBrk="1" hangingPunct="1">
              <a:spcBef>
                <a:spcPct val="50000"/>
              </a:spcBef>
            </a:pPr>
            <a:r>
              <a:rPr lang="zh-CN" altLang="en-US" sz="3600" b="1" dirty="0">
                <a:solidFill>
                  <a:srgbClr val="FF3300"/>
                </a:solidFill>
                <a:latin typeface="楷体" panose="02010609060101010101" pitchFamily="49" charset="-122"/>
                <a:ea typeface="楷体" panose="02010609060101010101" pitchFamily="49" charset="-122"/>
              </a:rPr>
              <a:t>限流</a:t>
            </a:r>
            <a:r>
              <a:rPr lang="zh-CN" altLang="en-US" sz="3200" dirty="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
        <p:nvSpPr>
          <p:cNvPr id="7" name="TextBox 185"/>
          <p:cNvSpPr txBox="1"/>
          <p:nvPr/>
        </p:nvSpPr>
        <p:spPr>
          <a:xfrm>
            <a:off x="9088120" y="757555"/>
            <a:ext cx="2081530" cy="640080"/>
          </a:xfrm>
          <a:prstGeom prst="rect">
            <a:avLst/>
          </a:prstGeom>
          <a:noFill/>
        </p:spPr>
        <p:txBody>
          <a:bodyPr wrap="square" rtlCol="0">
            <a:spAutoFit/>
          </a:bodyPr>
          <a:p>
            <a:r>
              <a:rPr lang="en-US" altLang="zh-CN" sz="3600" b="1" dirty="0">
                <a:solidFill>
                  <a:srgbClr val="C00000"/>
                </a:solidFill>
              </a:rPr>
              <a:t>5</a:t>
            </a:r>
            <a:r>
              <a:rPr lang="zh-CN" altLang="en-US" sz="3600" b="1" dirty="0">
                <a:solidFill>
                  <a:srgbClr val="C00000"/>
                </a:solidFill>
              </a:rPr>
              <a:t>分钟</a:t>
            </a:r>
            <a:endParaRPr lang="zh-CN" altLang="zh-CN" sz="36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24" presetClass="emph" presetSubtype="0" repeatCount="3000" fill="hold" grpId="1" nodeType="afterEffect">
                                  <p:stCondLst>
                                    <p:cond delay="0"/>
                                  </p:stCondLst>
                                  <p:childTnLst>
                                    <p:animClr clrSpc="hsl" dir="cw">
                                      <p:cBhvr override="childStyle">
                                        <p:cTn id="19" dur="500" fill="hold"/>
                                        <p:tgtEl>
                                          <p:spTgt spid="30"/>
                                        </p:tgtEl>
                                        <p:attrNameLst>
                                          <p:attrName>style.color</p:attrName>
                                        </p:attrNameLst>
                                      </p:cBhvr>
                                      <p:by>
                                        <p:hsl h="0" s="-12549" l="-25098"/>
                                      </p:by>
                                    </p:animClr>
                                    <p:animClr clrSpc="hsl" dir="cw">
                                      <p:cBhvr>
                                        <p:cTn id="20" dur="500" fill="hold"/>
                                        <p:tgtEl>
                                          <p:spTgt spid="30"/>
                                        </p:tgtEl>
                                        <p:attrNameLst>
                                          <p:attrName>fillcolor</p:attrName>
                                        </p:attrNameLst>
                                      </p:cBhvr>
                                      <p:by>
                                        <p:hsl h="0" s="-12549" l="-25098"/>
                                      </p:by>
                                    </p:animClr>
                                    <p:animClr clrSpc="hsl" dir="cw">
                                      <p:cBhvr>
                                        <p:cTn id="21" dur="500" fill="hold"/>
                                        <p:tgtEl>
                                          <p:spTgt spid="30"/>
                                        </p:tgtEl>
                                        <p:attrNameLst>
                                          <p:attrName>stroke.color</p:attrName>
                                        </p:attrNameLst>
                                      </p:cBhvr>
                                      <p:by>
                                        <p:hsl h="0" s="-12549" l="-25098"/>
                                      </p:by>
                                    </p:animClr>
                                    <p:set>
                                      <p:cBhvr>
                                        <p:cTn id="22" dur="500" fill="hold"/>
                                        <p:tgtEl>
                                          <p:spTgt spid="3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497"/>
                                        </p:tgtEl>
                                        <p:attrNameLst>
                                          <p:attrName>style.visibility</p:attrName>
                                        </p:attrNameLst>
                                      </p:cBhvr>
                                      <p:to>
                                        <p:strVal val="visible"/>
                                      </p:to>
                                    </p:set>
                                    <p:animEffect transition="in" filter="blinds(horizontal)">
                                      <p:cBhvr>
                                        <p:cTn id="37" dur="500"/>
                                        <p:tgtEl>
                                          <p:spTgt spid="1849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506"/>
                                        </p:tgtEl>
                                        <p:attrNameLst>
                                          <p:attrName>style.visibility</p:attrName>
                                        </p:attrNameLst>
                                      </p:cBhvr>
                                      <p:to>
                                        <p:strVal val="visible"/>
                                      </p:to>
                                    </p:set>
                                    <p:animEffect transition="in" filter="blinds(horizontal)">
                                      <p:cBhvr>
                                        <p:cTn id="40" dur="500"/>
                                        <p:tgtEl>
                                          <p:spTgt spid="1850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507"/>
                                        </p:tgtEl>
                                        <p:attrNameLst>
                                          <p:attrName>style.visibility</p:attrName>
                                        </p:attrNameLst>
                                      </p:cBhvr>
                                      <p:to>
                                        <p:strVal val="visible"/>
                                      </p:to>
                                    </p:set>
                                    <p:animEffect transition="in" filter="blinds(horizontal)">
                                      <p:cBhvr>
                                        <p:cTn id="43" dur="500"/>
                                        <p:tgtEl>
                                          <p:spTgt spid="1850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508"/>
                                        </p:tgtEl>
                                        <p:attrNameLst>
                                          <p:attrName>style.visibility</p:attrName>
                                        </p:attrNameLst>
                                      </p:cBhvr>
                                      <p:to>
                                        <p:strVal val="visible"/>
                                      </p:to>
                                    </p:set>
                                    <p:animEffect transition="in" filter="blinds(horizontal)">
                                      <p:cBhvr>
                                        <p:cTn id="46" dur="500"/>
                                        <p:tgtEl>
                                          <p:spTgt spid="1850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503"/>
                                        </p:tgtEl>
                                        <p:attrNameLst>
                                          <p:attrName>style.visibility</p:attrName>
                                        </p:attrNameLst>
                                      </p:cBhvr>
                                      <p:to>
                                        <p:strVal val="visible"/>
                                      </p:to>
                                    </p:set>
                                    <p:animEffect transition="in" filter="blinds(horizontal)">
                                      <p:cBhvr>
                                        <p:cTn id="51" dur="500"/>
                                        <p:tgtEl>
                                          <p:spTgt spid="1850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444"/>
                                        </p:tgtEl>
                                        <p:attrNameLst>
                                          <p:attrName>style.visibility</p:attrName>
                                        </p:attrNameLst>
                                      </p:cBhvr>
                                      <p:to>
                                        <p:strVal val="visible"/>
                                      </p:to>
                                    </p:set>
                                    <p:animEffect transition="in" filter="blinds(horizontal)">
                                      <p:cBhvr>
                                        <p:cTn id="54" dur="500"/>
                                        <p:tgtEl>
                                          <p:spTgt spid="1844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1000"/>
                            </p:stCondLst>
                            <p:childTnLst>
                              <p:par>
                                <p:cTn id="60" presetID="24" presetClass="emph" presetSubtype="0" repeatCount="3000" fill="hold" grpId="1" nodeType="afterEffect">
                                  <p:stCondLst>
                                    <p:cond delay="0"/>
                                  </p:stCondLst>
                                  <p:childTnLst>
                                    <p:animClr clrSpc="hsl" dir="cw">
                                      <p:cBhvr override="childStyle">
                                        <p:cTn id="61" dur="500" fill="hold"/>
                                        <p:tgtEl>
                                          <p:spTgt spid="7"/>
                                        </p:tgtEl>
                                        <p:attrNameLst>
                                          <p:attrName>style.color</p:attrName>
                                        </p:attrNameLst>
                                      </p:cBhvr>
                                      <p:by>
                                        <p:hsl h="0" s="-12549" l="-25098"/>
                                      </p:by>
                                    </p:animClr>
                                    <p:animClr clrSpc="hsl" dir="cw">
                                      <p:cBhvr>
                                        <p:cTn id="62" dur="500" fill="hold"/>
                                        <p:tgtEl>
                                          <p:spTgt spid="7"/>
                                        </p:tgtEl>
                                        <p:attrNameLst>
                                          <p:attrName>fillcolor</p:attrName>
                                        </p:attrNameLst>
                                      </p:cBhvr>
                                      <p:by>
                                        <p:hsl h="0" s="-12549" l="-25098"/>
                                      </p:by>
                                    </p:animClr>
                                    <p:animClr clrSpc="hsl" dir="cw">
                                      <p:cBhvr>
                                        <p:cTn id="63" dur="500" fill="hold"/>
                                        <p:tgtEl>
                                          <p:spTgt spid="7"/>
                                        </p:tgtEl>
                                        <p:attrNameLst>
                                          <p:attrName>stroke.color</p:attrName>
                                        </p:attrNameLst>
                                      </p:cBhvr>
                                      <p:by>
                                        <p:hsl h="0" s="-12549" l="-25098"/>
                                      </p:by>
                                    </p:animClr>
                                    <p:set>
                                      <p:cBhvr>
                                        <p:cTn id="6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18444" grpId="0"/>
      <p:bldP spid="18497" grpId="0"/>
      <p:bldP spid="18503" grpId="0"/>
      <p:bldP spid="18506" grpId="0"/>
      <p:bldP spid="18507" grpId="0"/>
      <p:bldP spid="18508" grpId="0"/>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a:off x="643255" y="788670"/>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环节二</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30" name="TextBox 185"/>
          <p:cNvSpPr txBox="1"/>
          <p:nvPr/>
        </p:nvSpPr>
        <p:spPr>
          <a:xfrm>
            <a:off x="2890456" y="788758"/>
            <a:ext cx="4314825" cy="640080"/>
          </a:xfrm>
          <a:prstGeom prst="rect">
            <a:avLst/>
          </a:prstGeom>
          <a:noFill/>
        </p:spPr>
        <p:txBody>
          <a:bodyPr wrap="none" rtlCol="0">
            <a:spAutoFit/>
          </a:bodyPr>
          <a:p>
            <a:pPr algn="l"/>
            <a:r>
              <a:rPr lang="zh-CN" altLang="en-US" sz="3600" b="1" dirty="0" smtClean="0">
                <a:solidFill>
                  <a:srgbClr val="C00000"/>
                </a:solidFill>
                <a:sym typeface="+mn-ea"/>
              </a:rPr>
              <a:t>观察学习，探究新知</a:t>
            </a:r>
            <a:endParaRPr lang="zh-CN" altLang="zh-CN" sz="3600" b="1" dirty="0">
              <a:solidFill>
                <a:srgbClr val="C00000"/>
              </a:solidFill>
            </a:endParaRPr>
          </a:p>
        </p:txBody>
      </p:sp>
      <p:sp>
        <p:nvSpPr>
          <p:cNvPr id="4" name="文本框 3"/>
          <p:cNvSpPr txBox="1"/>
          <p:nvPr/>
        </p:nvSpPr>
        <p:spPr>
          <a:xfrm>
            <a:off x="365125" y="1676400"/>
            <a:ext cx="2982595" cy="4480560"/>
          </a:xfrm>
          <a:prstGeom prst="rect">
            <a:avLst/>
          </a:prstGeom>
          <a:noFill/>
        </p:spPr>
        <p:txBody>
          <a:bodyPr wrap="square" rtlCol="0" anchor="t">
            <a:spAutoFit/>
          </a:bodyPr>
          <a:p>
            <a:r>
              <a:rPr lang="zh-CN" altLang="en-US" sz="3600" b="1" dirty="0">
                <a:solidFill>
                  <a:srgbClr val="000000"/>
                </a:solidFill>
                <a:latin typeface="楷体" panose="02010609060101010101" pitchFamily="49" charset="-122"/>
                <a:ea typeface="楷体" panose="02010609060101010101" pitchFamily="49" charset="-122"/>
                <a:sym typeface="+mn-ea"/>
              </a:rPr>
              <a:t>以小组为单位分发色环电阻和万能充电器板，仔细观察电阻的，记录下各电阻色环的数目以及色环颜色种类。</a:t>
            </a:r>
            <a:endParaRPr lang="zh-CN" altLang="en-US" sz="3600" b="1" dirty="0">
              <a:solidFill>
                <a:srgbClr val="000000"/>
              </a:solidFill>
              <a:latin typeface="楷体" panose="02010609060101010101" pitchFamily="49" charset="-122"/>
              <a:ea typeface="楷体" panose="02010609060101010101" pitchFamily="49" charset="-122"/>
              <a:sym typeface="+mn-ea"/>
            </a:endParaRPr>
          </a:p>
        </p:txBody>
      </p:sp>
      <p:pic>
        <p:nvPicPr>
          <p:cNvPr id="32776" name="图片 32775" descr="充电器电路"/>
          <p:cNvPicPr>
            <a:picLocks noChangeAspect="1"/>
          </p:cNvPicPr>
          <p:nvPr/>
        </p:nvPicPr>
        <p:blipFill>
          <a:blip r:embed="rId1"/>
          <a:stretch>
            <a:fillRect/>
          </a:stretch>
        </p:blipFill>
        <p:spPr>
          <a:xfrm>
            <a:off x="3347720" y="1768475"/>
            <a:ext cx="4288155" cy="4218305"/>
          </a:xfrm>
          <a:prstGeom prst="rect">
            <a:avLst/>
          </a:prstGeom>
          <a:noFill/>
          <a:ln w="9525">
            <a:noFill/>
          </a:ln>
        </p:spPr>
      </p:pic>
      <p:pic>
        <p:nvPicPr>
          <p:cNvPr id="38916" name="文本占位符 38915" descr="五色环1"/>
          <p:cNvPicPr>
            <a:picLocks noChangeAspect="1"/>
          </p:cNvPicPr>
          <p:nvPr>
            <p:ph type="body" idx="1"/>
          </p:nvPr>
        </p:nvPicPr>
        <p:blipFill>
          <a:blip r:embed="rId2"/>
          <a:stretch>
            <a:fillRect/>
          </a:stretch>
        </p:blipFill>
        <p:spPr>
          <a:xfrm>
            <a:off x="7865745" y="1676400"/>
            <a:ext cx="4303395" cy="417766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24" presetClass="emph" presetSubtype="0" repeatCount="3000" fill="hold" grpId="1" nodeType="afterEffect">
                                  <p:stCondLst>
                                    <p:cond delay="0"/>
                                  </p:stCondLst>
                                  <p:childTnLst>
                                    <p:animClr clrSpc="hsl" dir="cw">
                                      <p:cBhvr override="childStyle">
                                        <p:cTn id="19" dur="500" fill="hold"/>
                                        <p:tgtEl>
                                          <p:spTgt spid="30"/>
                                        </p:tgtEl>
                                        <p:attrNameLst>
                                          <p:attrName>style.color</p:attrName>
                                        </p:attrNameLst>
                                      </p:cBhvr>
                                      <p:by>
                                        <p:hsl h="0" s="-12549" l="-25098"/>
                                      </p:by>
                                    </p:animClr>
                                    <p:animClr clrSpc="hsl" dir="cw">
                                      <p:cBhvr>
                                        <p:cTn id="20" dur="500" fill="hold"/>
                                        <p:tgtEl>
                                          <p:spTgt spid="30"/>
                                        </p:tgtEl>
                                        <p:attrNameLst>
                                          <p:attrName>fillcolor</p:attrName>
                                        </p:attrNameLst>
                                      </p:cBhvr>
                                      <p:by>
                                        <p:hsl h="0" s="-12549" l="-25098"/>
                                      </p:by>
                                    </p:animClr>
                                    <p:animClr clrSpc="hsl" dir="cw">
                                      <p:cBhvr>
                                        <p:cTn id="21" dur="500" fill="hold"/>
                                        <p:tgtEl>
                                          <p:spTgt spid="30"/>
                                        </p:tgtEl>
                                        <p:attrNameLst>
                                          <p:attrName>stroke.color</p:attrName>
                                        </p:attrNameLst>
                                      </p:cBhvr>
                                      <p:by>
                                        <p:hsl h="0" s="-12549" l="-25098"/>
                                      </p:by>
                                    </p:animClr>
                                    <p:set>
                                      <p:cBhvr>
                                        <p:cTn id="22" dur="500" fill="hold"/>
                                        <p:tgtEl>
                                          <p:spTgt spid="3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2776"/>
                                        </p:tgtEl>
                                        <p:attrNameLst>
                                          <p:attrName>style.visibility</p:attrName>
                                        </p:attrNameLst>
                                      </p:cBhvr>
                                      <p:to>
                                        <p:strVal val="visible"/>
                                      </p:to>
                                    </p:set>
                                    <p:animEffect transition="in" filter="fade">
                                      <p:cBhvr>
                                        <p:cTn id="31" dur="1000"/>
                                        <p:tgtEl>
                                          <p:spTgt spid="32776"/>
                                        </p:tgtEl>
                                      </p:cBhvr>
                                    </p:animEffect>
                                    <p:anim calcmode="lin" valueType="num">
                                      <p:cBhvr>
                                        <p:cTn id="32" dur="1000" fill="hold"/>
                                        <p:tgtEl>
                                          <p:spTgt spid="32776"/>
                                        </p:tgtEl>
                                        <p:attrNameLst>
                                          <p:attrName>ppt_x</p:attrName>
                                        </p:attrNameLst>
                                      </p:cBhvr>
                                      <p:tavLst>
                                        <p:tav tm="0">
                                          <p:val>
                                            <p:strVal val="#ppt_x"/>
                                          </p:val>
                                        </p:tav>
                                        <p:tav tm="100000">
                                          <p:val>
                                            <p:strVal val="#ppt_x"/>
                                          </p:val>
                                        </p:tav>
                                      </p:tavLst>
                                    </p:anim>
                                    <p:anim calcmode="lin" valueType="num">
                                      <p:cBhvr>
                                        <p:cTn id="33" dur="1000" fill="hold"/>
                                        <p:tgtEl>
                                          <p:spTgt spid="32776"/>
                                        </p:tgtEl>
                                        <p:attrNameLst>
                                          <p:attrName>ppt_y</p:attrName>
                                        </p:attrNameLst>
                                      </p:cBhvr>
                                      <p:tavLst>
                                        <p:tav tm="0">
                                          <p:val>
                                            <p:strVal val="#ppt_y-.1"/>
                                          </p:val>
                                        </p:tav>
                                        <p:tav tm="100000">
                                          <p:val>
                                            <p:strVal val="#ppt_y"/>
                                          </p:val>
                                        </p:tav>
                                      </p:tavLst>
                                    </p:anim>
                                  </p:childTnLst>
                                </p:cTn>
                              </p:par>
                            </p:childTnLst>
                          </p:cTn>
                        </p:par>
                        <p:par>
                          <p:cTn id="34" fill="hold">
                            <p:stCondLst>
                              <p:cond delay="500"/>
                            </p:stCondLst>
                            <p:childTnLst>
                              <p:par>
                                <p:cTn id="35" presetID="8" presetClass="entr" presetSubtype="16" fill="hold" nodeType="afterEffect">
                                  <p:stCondLst>
                                    <p:cond delay="0"/>
                                  </p:stCondLst>
                                  <p:childTnLst>
                                    <p:set>
                                      <p:cBhvr>
                                        <p:cTn id="36" dur="1" fill="hold">
                                          <p:stCondLst>
                                            <p:cond delay="0"/>
                                          </p:stCondLst>
                                        </p:cTn>
                                        <p:tgtEl>
                                          <p:spTgt spid="38916"/>
                                        </p:tgtEl>
                                        <p:attrNameLst>
                                          <p:attrName>style.visibility</p:attrName>
                                        </p:attrNameLst>
                                      </p:cBhvr>
                                      <p:to>
                                        <p:strVal val="visible"/>
                                      </p:to>
                                    </p:set>
                                    <p:animEffect transition="in" filter="diamond(in)">
                                      <p:cBhvr>
                                        <p:cTn id="37" dur="2000"/>
                                        <p:tgtEl>
                                          <p:spTgt spid="38916"/>
                                        </p:tgtEl>
                                      </p:cBhvr>
                                    </p:animEffect>
                                  </p:childTnLst>
                                </p:cTn>
                              </p:par>
                            </p:childTnLst>
                          </p:cTn>
                        </p:par>
                        <p:par>
                          <p:cTn id="38" fill="hold">
                            <p:stCondLst>
                              <p:cond delay="2500"/>
                            </p:stCondLst>
                            <p:childTnLst>
                              <p:par>
                                <p:cTn id="39" presetID="6" presetClass="emph" presetSubtype="0" fill="hold" nodeType="afterEffect">
                                  <p:stCondLst>
                                    <p:cond delay="0"/>
                                  </p:stCondLst>
                                  <p:childTnLst>
                                    <p:animScale>
                                      <p:cBhvr>
                                        <p:cTn id="40" dur="2000" fill="hold"/>
                                        <p:tgtEl>
                                          <p:spTgt spid="389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a:off x="673735" y="467360"/>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环节二</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30" name="TextBox 185"/>
          <p:cNvSpPr txBox="1"/>
          <p:nvPr/>
        </p:nvSpPr>
        <p:spPr>
          <a:xfrm>
            <a:off x="2920936" y="467448"/>
            <a:ext cx="4314825" cy="640080"/>
          </a:xfrm>
          <a:prstGeom prst="rect">
            <a:avLst/>
          </a:prstGeom>
          <a:noFill/>
        </p:spPr>
        <p:txBody>
          <a:bodyPr wrap="none" rtlCol="0">
            <a:spAutoFit/>
          </a:bodyPr>
          <a:p>
            <a:pPr algn="l"/>
            <a:r>
              <a:rPr lang="zh-CN" altLang="en-US" sz="3600" b="1" dirty="0" smtClean="0">
                <a:solidFill>
                  <a:srgbClr val="C00000"/>
                </a:solidFill>
                <a:sym typeface="+mn-ea"/>
              </a:rPr>
              <a:t>观察学习，探究新知</a:t>
            </a:r>
            <a:endParaRPr lang="zh-CN" altLang="zh-CN" sz="3600" b="1" dirty="0">
              <a:solidFill>
                <a:srgbClr val="C00000"/>
              </a:solidFill>
            </a:endParaRPr>
          </a:p>
        </p:txBody>
      </p:sp>
      <p:sp>
        <p:nvSpPr>
          <p:cNvPr id="21513" name="Rectangle 9"/>
          <p:cNvSpPr/>
          <p:nvPr/>
        </p:nvSpPr>
        <p:spPr>
          <a:xfrm>
            <a:off x="2622233" y="1437323"/>
            <a:ext cx="6624637" cy="701040"/>
          </a:xfrm>
          <a:prstGeom prst="rect">
            <a:avLst/>
          </a:prstGeom>
          <a:noFill/>
          <a:ln w="9525">
            <a:noFill/>
          </a:ln>
        </p:spPr>
        <p:txBody>
          <a:bodyPr>
            <a:spAutoFit/>
          </a:bodyPr>
          <a:p>
            <a:pPr lvl="0" eaLnBrk="1" hangingPunct="1">
              <a:spcBef>
                <a:spcPct val="20000"/>
              </a:spcBef>
              <a:buClr>
                <a:schemeClr val="tx1"/>
              </a:buClr>
              <a:buFont typeface="Wingdings" panose="05000000000000000000" pitchFamily="2" charset="2"/>
              <a:buNone/>
            </a:pPr>
            <a:r>
              <a:rPr lang="zh-CN" altLang="en-US" sz="4000" b="1" dirty="0">
                <a:solidFill>
                  <a:srgbClr val="000000"/>
                </a:solidFill>
                <a:latin typeface="楷体" panose="02010609060101010101" pitchFamily="49" charset="-122"/>
                <a:ea typeface="楷体" panose="02010609060101010101" pitchFamily="49" charset="-122"/>
              </a:rPr>
              <a:t>通过大家实际观察，发现：</a:t>
            </a:r>
            <a:endParaRPr lang="zh-CN" altLang="en-US" sz="4000" b="1" dirty="0">
              <a:solidFill>
                <a:srgbClr val="000000"/>
              </a:solidFill>
              <a:latin typeface="楷体" panose="02010609060101010101" pitchFamily="49" charset="-122"/>
              <a:ea typeface="楷体" panose="02010609060101010101" pitchFamily="49" charset="-122"/>
            </a:endParaRPr>
          </a:p>
        </p:txBody>
      </p:sp>
      <p:sp>
        <p:nvSpPr>
          <p:cNvPr id="21514" name="Text Box 8"/>
          <p:cNvSpPr txBox="1"/>
          <p:nvPr/>
        </p:nvSpPr>
        <p:spPr>
          <a:xfrm>
            <a:off x="2190433" y="2464435"/>
            <a:ext cx="8748712" cy="1310640"/>
          </a:xfrm>
          <a:prstGeom prst="rect">
            <a:avLst/>
          </a:prstGeom>
          <a:solidFill>
            <a:srgbClr val="CCFFCC">
              <a:alpha val="52940"/>
            </a:srgbClr>
          </a:solidFill>
          <a:ln w="28575" cap="flat" cmpd="sng">
            <a:solidFill>
              <a:srgbClr val="008000"/>
            </a:solidFill>
            <a:prstDash val="solid"/>
            <a:miter/>
            <a:headEnd type="none" w="med" len="med"/>
            <a:tailEnd type="none" w="med" len="med"/>
          </a:ln>
        </p:spPr>
        <p:txBody>
          <a:bodyPr>
            <a:spAutoFit/>
          </a:bodyPr>
          <a:p>
            <a:pPr lvl="0" eaLnBrk="1" latinLnBrk="1" hangingPunct="1">
              <a:spcBef>
                <a:spcPct val="50000"/>
              </a:spcBef>
            </a:pPr>
            <a:r>
              <a:rPr lang="en-US" altLang="zh-CN" sz="3200" b="1" dirty="0">
                <a:solidFill>
                  <a:srgbClr val="003399"/>
                </a:solidFill>
                <a:latin typeface="楷体" panose="02010609060101010101" pitchFamily="49" charset="-122"/>
                <a:ea typeface="楷体" panose="02010609060101010101" pitchFamily="49" charset="-122"/>
              </a:rPr>
              <a:t>【</a:t>
            </a:r>
            <a:r>
              <a:rPr lang="zh-CN" altLang="en-US" sz="3200" b="1" dirty="0">
                <a:solidFill>
                  <a:srgbClr val="003399"/>
                </a:solidFill>
                <a:latin typeface="楷体" panose="02010609060101010101" pitchFamily="49" charset="-122"/>
                <a:ea typeface="楷体" panose="02010609060101010101" pitchFamily="49" charset="-122"/>
              </a:rPr>
              <a:t>色环颜色</a:t>
            </a:r>
            <a:r>
              <a:rPr lang="en-US" altLang="zh-CN" sz="3200" b="1" dirty="0">
                <a:solidFill>
                  <a:srgbClr val="003399"/>
                </a:solidFill>
                <a:latin typeface="楷体" panose="02010609060101010101" pitchFamily="49" charset="-122"/>
                <a:ea typeface="楷体" panose="02010609060101010101" pitchFamily="49" charset="-122"/>
              </a:rPr>
              <a:t>】</a:t>
            </a:r>
            <a:r>
              <a:rPr lang="zh-CN" altLang="en-US" sz="3200" b="1" dirty="0">
                <a:solidFill>
                  <a:srgbClr val="003399"/>
                </a:solidFill>
                <a:latin typeface="楷体" panose="02010609060101010101" pitchFamily="49" charset="-122"/>
                <a:ea typeface="楷体" panose="02010609060101010101" pitchFamily="49" charset="-122"/>
              </a:rPr>
              <a:t>：棕、红、橙、黄、黑、金</a:t>
            </a:r>
            <a:r>
              <a:rPr lang="en-US" altLang="zh-CN" sz="3200" b="1" dirty="0">
                <a:solidFill>
                  <a:srgbClr val="003399"/>
                </a:solidFill>
                <a:latin typeface="楷体" panose="02010609060101010101" pitchFamily="49" charset="-122"/>
                <a:ea typeface="楷体" panose="02010609060101010101" pitchFamily="49" charset="-122"/>
              </a:rPr>
              <a:t>……</a:t>
            </a:r>
            <a:endParaRPr lang="en-US" altLang="zh-CN" sz="3200" b="1" dirty="0">
              <a:solidFill>
                <a:srgbClr val="003399"/>
              </a:solidFill>
              <a:latin typeface="楷体" panose="02010609060101010101" pitchFamily="49" charset="-122"/>
              <a:ea typeface="楷体" panose="02010609060101010101" pitchFamily="49" charset="-122"/>
            </a:endParaRPr>
          </a:p>
          <a:p>
            <a:pPr lvl="0" eaLnBrk="1" latinLnBrk="1" hangingPunct="1">
              <a:spcBef>
                <a:spcPct val="50000"/>
              </a:spcBef>
            </a:pPr>
            <a:r>
              <a:rPr lang="en-US" altLang="zh-CN" sz="3200" b="1" dirty="0">
                <a:solidFill>
                  <a:srgbClr val="003399"/>
                </a:solidFill>
                <a:latin typeface="楷体" panose="02010609060101010101" pitchFamily="49" charset="-122"/>
                <a:ea typeface="楷体" panose="02010609060101010101" pitchFamily="49" charset="-122"/>
              </a:rPr>
              <a:t>【</a:t>
            </a:r>
            <a:r>
              <a:rPr lang="zh-CN" altLang="en-US" sz="3200" b="1" dirty="0">
                <a:solidFill>
                  <a:srgbClr val="003399"/>
                </a:solidFill>
                <a:latin typeface="楷体" panose="02010609060101010101" pitchFamily="49" charset="-122"/>
                <a:ea typeface="楷体" panose="02010609060101010101" pitchFamily="49" charset="-122"/>
              </a:rPr>
              <a:t>色环数目</a:t>
            </a:r>
            <a:r>
              <a:rPr lang="en-US" altLang="zh-CN" sz="3200" b="1" dirty="0">
                <a:solidFill>
                  <a:srgbClr val="003399"/>
                </a:solidFill>
                <a:latin typeface="楷体" panose="02010609060101010101" pitchFamily="49" charset="-122"/>
                <a:ea typeface="楷体" panose="02010609060101010101" pitchFamily="49" charset="-122"/>
              </a:rPr>
              <a:t>】</a:t>
            </a:r>
            <a:r>
              <a:rPr lang="zh-CN" altLang="en-US" sz="3200" b="1" dirty="0">
                <a:solidFill>
                  <a:srgbClr val="003399"/>
                </a:solidFill>
                <a:latin typeface="楷体" panose="02010609060101010101" pitchFamily="49" charset="-122"/>
                <a:ea typeface="楷体" panose="02010609060101010101" pitchFamily="49" charset="-122"/>
              </a:rPr>
              <a:t>：</a:t>
            </a:r>
            <a:r>
              <a:rPr lang="en-US" altLang="zh-CN" sz="3200" b="1" dirty="0">
                <a:solidFill>
                  <a:srgbClr val="003399"/>
                </a:solidFill>
                <a:latin typeface="楷体" panose="02010609060101010101" pitchFamily="49" charset="-122"/>
                <a:ea typeface="楷体" panose="02010609060101010101" pitchFamily="49" charset="-122"/>
              </a:rPr>
              <a:t>4</a:t>
            </a:r>
            <a:r>
              <a:rPr lang="zh-CN" altLang="en-US" sz="3200" b="1" dirty="0">
                <a:solidFill>
                  <a:srgbClr val="003399"/>
                </a:solidFill>
                <a:latin typeface="楷体" panose="02010609060101010101" pitchFamily="49" charset="-122"/>
                <a:ea typeface="楷体" panose="02010609060101010101" pitchFamily="49" charset="-122"/>
              </a:rPr>
              <a:t>个或</a:t>
            </a:r>
            <a:r>
              <a:rPr lang="en-US" altLang="zh-CN" sz="3200" b="1" dirty="0">
                <a:solidFill>
                  <a:srgbClr val="003399"/>
                </a:solidFill>
                <a:latin typeface="楷体" panose="02010609060101010101" pitchFamily="49" charset="-122"/>
                <a:ea typeface="楷体" panose="02010609060101010101" pitchFamily="49" charset="-122"/>
              </a:rPr>
              <a:t>5</a:t>
            </a:r>
            <a:r>
              <a:rPr lang="zh-CN" altLang="en-US" sz="3200" b="1" dirty="0">
                <a:solidFill>
                  <a:srgbClr val="003399"/>
                </a:solidFill>
                <a:latin typeface="楷体" panose="02010609060101010101" pitchFamily="49" charset="-122"/>
                <a:ea typeface="楷体" panose="02010609060101010101" pitchFamily="49" charset="-122"/>
              </a:rPr>
              <a:t>个</a:t>
            </a:r>
            <a:endParaRPr lang="zh-CN" altLang="en-US" sz="3200" b="1" dirty="0">
              <a:solidFill>
                <a:srgbClr val="003399"/>
              </a:solidFill>
              <a:latin typeface="楷体" panose="02010609060101010101" pitchFamily="49" charset="-122"/>
              <a:ea typeface="楷体" panose="02010609060101010101" pitchFamily="49" charset="-122"/>
            </a:endParaRPr>
          </a:p>
        </p:txBody>
      </p:sp>
      <p:pic>
        <p:nvPicPr>
          <p:cNvPr id="275466" name="Picture 10" descr="2006919135457427"/>
          <p:cNvPicPr>
            <a:picLocks noChangeAspect="1"/>
          </p:cNvPicPr>
          <p:nvPr/>
        </p:nvPicPr>
        <p:blipFill>
          <a:blip r:embed="rId1"/>
          <a:stretch>
            <a:fillRect/>
          </a:stretch>
        </p:blipFill>
        <p:spPr>
          <a:xfrm>
            <a:off x="2045970" y="4518660"/>
            <a:ext cx="1368425" cy="1735138"/>
          </a:xfrm>
          <a:prstGeom prst="rect">
            <a:avLst/>
          </a:prstGeom>
          <a:noFill/>
          <a:ln w="9525">
            <a:noFill/>
          </a:ln>
        </p:spPr>
      </p:pic>
      <p:sp>
        <p:nvSpPr>
          <p:cNvPr id="275467" name="Text Box 11"/>
          <p:cNvSpPr txBox="1"/>
          <p:nvPr/>
        </p:nvSpPr>
        <p:spPr>
          <a:xfrm>
            <a:off x="3528695" y="4226560"/>
            <a:ext cx="6997065" cy="2286000"/>
          </a:xfrm>
          <a:prstGeom prst="rect">
            <a:avLst/>
          </a:prstGeom>
          <a:solidFill>
            <a:srgbClr val="FFFF00">
              <a:alpha val="52940"/>
            </a:srgbClr>
          </a:solidFill>
          <a:ln w="28575" cap="flat" cmpd="sng">
            <a:solidFill>
              <a:srgbClr val="FFFF00"/>
            </a:solidFill>
            <a:prstDash val="solid"/>
            <a:miter/>
            <a:headEnd type="none" w="med" len="med"/>
            <a:tailEnd type="none" w="med" len="med"/>
          </a:ln>
        </p:spPr>
        <p:txBody>
          <a:bodyPr wrap="square">
            <a:spAutoFit/>
          </a:bodyPr>
          <a:p>
            <a:pPr marL="342900" lvl="0" indent="-342900" eaLnBrk="1" latinLnBrk="1" hangingPunct="1">
              <a:spcBef>
                <a:spcPct val="50000"/>
              </a:spcBef>
              <a:buClr>
                <a:srgbClr val="9900FF"/>
              </a:buClr>
              <a:buFont typeface="Wingdings" panose="05000000000000000000" pitchFamily="2" charset="2"/>
              <a:buNone/>
            </a:pPr>
            <a:r>
              <a:rPr lang="en-US" altLang="zh-CN"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endParaRPr>
          </a:p>
          <a:p>
            <a:pPr marL="342900" lvl="0" indent="-342900" eaLnBrk="1" latinLnBrk="1" hangingPunct="1">
              <a:spcBef>
                <a:spcPct val="50000"/>
              </a:spcBef>
              <a:buClr>
                <a:srgbClr val="9900FF"/>
              </a:buClr>
              <a:buFont typeface="Wingdings" panose="05000000000000000000" pitchFamily="2" charset="2"/>
              <a:buChar char="u"/>
            </a:pPr>
            <a:r>
              <a:rPr lang="zh-CN" altLang="en-US" sz="2800" b="1" dirty="0">
                <a:solidFill>
                  <a:srgbClr val="000000"/>
                </a:solidFill>
                <a:latin typeface="宋体" panose="02010600030101010101" pitchFamily="2" charset="-122"/>
                <a:ea typeface="宋体" panose="02010600030101010101" pitchFamily="2" charset="-122"/>
              </a:rPr>
              <a:t>这些不同颜色的色环表示怎样的含义呢？ </a:t>
            </a:r>
            <a:endParaRPr lang="zh-CN" altLang="en-US" sz="2800" b="1" dirty="0">
              <a:solidFill>
                <a:srgbClr val="000000"/>
              </a:solidFill>
              <a:latin typeface="宋体" panose="02010600030101010101" pitchFamily="2" charset="-122"/>
              <a:ea typeface="宋体" panose="02010600030101010101" pitchFamily="2" charset="-122"/>
            </a:endParaRPr>
          </a:p>
          <a:p>
            <a:pPr marL="342900" lvl="0" indent="-342900" eaLnBrk="1" latinLnBrk="1" hangingPunct="1">
              <a:spcBef>
                <a:spcPct val="50000"/>
              </a:spcBef>
              <a:buClr>
                <a:srgbClr val="9900FF"/>
              </a:buClr>
              <a:buFont typeface="Wingdings" panose="05000000000000000000" pitchFamily="2" charset="2"/>
              <a:buChar char="u"/>
            </a:pPr>
            <a:r>
              <a:rPr lang="zh-CN" altLang="en-US" sz="2800" b="1" dirty="0">
                <a:solidFill>
                  <a:srgbClr val="000000"/>
                </a:solidFill>
                <a:latin typeface="宋体" panose="02010600030101010101" pitchFamily="2" charset="-122"/>
                <a:ea typeface="宋体" panose="02010600030101010101" pitchFamily="2" charset="-122"/>
              </a:rPr>
              <a:t>四色环的电阻和五色环的电阻有区别吗？</a:t>
            </a:r>
            <a:endParaRPr lang="zh-CN" altLang="en-US" sz="2800" b="1" dirty="0">
              <a:solidFill>
                <a:srgbClr val="000000"/>
              </a:solidFill>
              <a:latin typeface="宋体" panose="02010600030101010101" pitchFamily="2" charset="-122"/>
              <a:ea typeface="宋体" panose="02010600030101010101" pitchFamily="2" charset="-122"/>
            </a:endParaRPr>
          </a:p>
          <a:p>
            <a:pPr marL="342900" lvl="0" indent="-342900" eaLnBrk="1" latinLnBrk="1" hangingPunct="1">
              <a:spcBef>
                <a:spcPct val="50000"/>
              </a:spcBef>
              <a:buClr>
                <a:srgbClr val="9900FF"/>
              </a:buClr>
              <a:buFont typeface="Wingdings" panose="05000000000000000000" pitchFamily="2" charset="2"/>
              <a:buChar char="u"/>
            </a:pPr>
            <a:endParaRPr lang="en-US" altLang="zh-CN" sz="28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24" presetClass="emph" presetSubtype="0" repeatCount="3000" fill="hold" grpId="1" nodeType="afterEffect">
                                  <p:stCondLst>
                                    <p:cond delay="0"/>
                                  </p:stCondLst>
                                  <p:childTnLst>
                                    <p:animClr clrSpc="hsl" dir="cw">
                                      <p:cBhvr override="childStyle">
                                        <p:cTn id="19" dur="500" fill="hold"/>
                                        <p:tgtEl>
                                          <p:spTgt spid="30"/>
                                        </p:tgtEl>
                                        <p:attrNameLst>
                                          <p:attrName>style.color</p:attrName>
                                        </p:attrNameLst>
                                      </p:cBhvr>
                                      <p:by>
                                        <p:hsl h="0" s="-12549" l="-25098"/>
                                      </p:by>
                                    </p:animClr>
                                    <p:animClr clrSpc="hsl" dir="cw">
                                      <p:cBhvr>
                                        <p:cTn id="20" dur="500" fill="hold"/>
                                        <p:tgtEl>
                                          <p:spTgt spid="30"/>
                                        </p:tgtEl>
                                        <p:attrNameLst>
                                          <p:attrName>fillcolor</p:attrName>
                                        </p:attrNameLst>
                                      </p:cBhvr>
                                      <p:by>
                                        <p:hsl h="0" s="-12549" l="-25098"/>
                                      </p:by>
                                    </p:animClr>
                                    <p:animClr clrSpc="hsl" dir="cw">
                                      <p:cBhvr>
                                        <p:cTn id="21" dur="500" fill="hold"/>
                                        <p:tgtEl>
                                          <p:spTgt spid="30"/>
                                        </p:tgtEl>
                                        <p:attrNameLst>
                                          <p:attrName>stroke.color</p:attrName>
                                        </p:attrNameLst>
                                      </p:cBhvr>
                                      <p:by>
                                        <p:hsl h="0" s="-12549" l="-25098"/>
                                      </p:by>
                                    </p:animClr>
                                    <p:set>
                                      <p:cBhvr>
                                        <p:cTn id="22" dur="500" fill="hold"/>
                                        <p:tgtEl>
                                          <p:spTgt spid="3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75466"/>
                                        </p:tgtEl>
                                        <p:attrNameLst>
                                          <p:attrName>style.visibility</p:attrName>
                                        </p:attrNameLst>
                                      </p:cBhvr>
                                      <p:to>
                                        <p:strVal val="visible"/>
                                      </p:to>
                                    </p:set>
                                    <p:animEffect transition="in" filter="dissolve">
                                      <p:cBhvr>
                                        <p:cTn id="33" dur="500"/>
                                        <p:tgtEl>
                                          <p:spTgt spid="27546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75467"/>
                                        </p:tgtEl>
                                        <p:attrNameLst>
                                          <p:attrName>style.visibility</p:attrName>
                                        </p:attrNameLst>
                                      </p:cBhvr>
                                      <p:to>
                                        <p:strVal val="visible"/>
                                      </p:to>
                                    </p:set>
                                    <p:animEffect transition="in" filter="dissolve">
                                      <p:cBhvr>
                                        <p:cTn id="36" dur="500"/>
                                        <p:tgtEl>
                                          <p:spTgt spid="275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21513" grpId="0"/>
      <p:bldP spid="21514" grpId="0" bldLvl="0" animBg="1"/>
      <p:bldP spid="27546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a:off x="673735" y="467360"/>
            <a:ext cx="2601595" cy="649148"/>
            <a:chOff x="-3" y="1614816"/>
            <a:chExt cx="2126854" cy="499941"/>
          </a:xfrm>
        </p:grpSpPr>
        <p:sp>
          <p:nvSpPr>
            <p:cNvPr id="23" name="矩形 22"/>
            <p:cNvSpPr/>
            <p:nvPr/>
          </p:nvSpPr>
          <p:spPr>
            <a:xfrm rot="5400000">
              <a:off x="646352" y="968463"/>
              <a:ext cx="440648" cy="1733358"/>
            </a:xfrm>
            <a:prstGeom prst="rect">
              <a:avLst/>
            </a:prstGeom>
            <a:gradFill flip="none" rotWithShape="1">
              <a:gsLst>
                <a:gs pos="13000">
                  <a:srgbClr val="F33F1E"/>
                </a:gs>
                <a:gs pos="100000">
                  <a:srgbClr val="F66F54"/>
                </a:gs>
              </a:gsLst>
              <a:lin ang="0" scaled="1"/>
              <a:tileRect/>
            </a:gradFill>
            <a:ln w="25400" cap="flat" cmpd="sng" algn="ctr">
              <a:noFill/>
              <a:prstDash val="solid"/>
            </a:ln>
            <a:effectLst/>
          </p:spPr>
          <p:txBody>
            <a:bodyPr rtlCol="0" anchor="ctr"/>
            <a:p>
              <a:pPr algn="ctr"/>
              <a:r>
                <a:rPr lang="en-US" altLang="zh-CN" kern="0" dirty="0">
                  <a:solidFill>
                    <a:prstClr val="white"/>
                  </a:solidFill>
                  <a:latin typeface="Agency FB"/>
                  <a:ea typeface="微软雅黑" panose="020B0503020204020204" charset="-122"/>
                </a:rPr>
                <a:t>   </a:t>
              </a:r>
              <a:endParaRPr lang="zh-CN" altLang="en-US" kern="0" dirty="0">
                <a:solidFill>
                  <a:prstClr val="white"/>
                </a:solidFill>
                <a:latin typeface="Agency FB"/>
                <a:ea typeface="微软雅黑" panose="020B0503020204020204" charset="-122"/>
              </a:endParaRPr>
            </a:p>
          </p:txBody>
        </p:sp>
        <p:grpSp>
          <p:nvGrpSpPr>
            <p:cNvPr id="24" name="组合 23"/>
            <p:cNvGrpSpPr/>
            <p:nvPr/>
          </p:nvGrpSpPr>
          <p:grpSpPr>
            <a:xfrm>
              <a:off x="0" y="1614816"/>
              <a:ext cx="442999" cy="440649"/>
              <a:chOff x="-7570" y="1050984"/>
              <a:chExt cx="442999" cy="440649"/>
            </a:xfrm>
          </p:grpSpPr>
          <p:sp>
            <p:nvSpPr>
              <p:cNvPr id="25" name="同侧圆角矩形 24"/>
              <p:cNvSpPr/>
              <p:nvPr/>
            </p:nvSpPr>
            <p:spPr>
              <a:xfrm rot="5400000">
                <a:off x="-6395" y="1049809"/>
                <a:ext cx="440649" cy="442999"/>
              </a:xfrm>
              <a:prstGeom prst="round2SameRect">
                <a:avLst/>
              </a:prstGeom>
              <a:gradFill flip="none" rotWithShape="1">
                <a:gsLst>
                  <a:gs pos="9000">
                    <a:sysClr val="window" lastClr="FFFFFF">
                      <a:lumMod val="75000"/>
                    </a:sysClr>
                  </a:gs>
                  <a:gs pos="100000">
                    <a:sysClr val="window" lastClr="FFFFFF">
                      <a:lumMod val="95000"/>
                    </a:sysClr>
                  </a:gs>
                </a:gsLst>
                <a:lin ang="108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Agency FB"/>
                    <a:ea typeface="微软雅黑" panose="020B0503020204020204" charset="-122"/>
                    <a:cs typeface="+mn-cs"/>
                  </a:rPr>
                  <a:t>   </a:t>
                </a:r>
                <a:endParaRPr kumimoji="0" lang="zh-CN" altLang="en-US" sz="1800" b="0" i="0" u="none" strike="noStrike" kern="0" cap="none" spc="0" normalizeH="0" baseline="0" noProof="0" dirty="0">
                  <a:ln>
                    <a:noFill/>
                  </a:ln>
                  <a:solidFill>
                    <a:prstClr val="white"/>
                  </a:solidFill>
                  <a:effectLst/>
                  <a:uLnTx/>
                  <a:uFillTx/>
                  <a:latin typeface="Agency FB"/>
                  <a:ea typeface="微软雅黑" panose="020B0503020204020204" charset="-122"/>
                  <a:cs typeface="+mn-cs"/>
                </a:endParaRPr>
              </a:p>
            </p:txBody>
          </p:sp>
          <p:grpSp>
            <p:nvGrpSpPr>
              <p:cNvPr id="26" name="组合 25"/>
              <p:cNvGrpSpPr/>
              <p:nvPr/>
            </p:nvGrpSpPr>
            <p:grpSpPr>
              <a:xfrm>
                <a:off x="78928" y="1141623"/>
                <a:ext cx="263485" cy="263485"/>
                <a:chOff x="3275856" y="1272976"/>
                <a:chExt cx="938734" cy="938734"/>
              </a:xfrm>
            </p:grpSpPr>
            <p:sp>
              <p:nvSpPr>
                <p:cNvPr id="27" name="椭圆 26"/>
                <p:cNvSpPr/>
                <p:nvPr/>
              </p:nvSpPr>
              <p:spPr>
                <a:xfrm>
                  <a:off x="3275856" y="1272976"/>
                  <a:ext cx="938734" cy="938734"/>
                </a:xfrm>
                <a:prstGeom prst="ellipse">
                  <a:avLst/>
                </a:prstGeom>
                <a:gradFill flip="none" rotWithShape="1">
                  <a:gsLst>
                    <a:gs pos="0">
                      <a:sysClr val="window" lastClr="FFFFFF">
                        <a:lumMod val="75000"/>
                      </a:sysClr>
                    </a:gs>
                    <a:gs pos="90000">
                      <a:sysClr val="window" lastClr="FFFFFF"/>
                    </a:gs>
                  </a:gsLst>
                  <a:lin ang="5400000" scaled="1"/>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sp>
              <p:nvSpPr>
                <p:cNvPr id="28" name="椭圆 27"/>
                <p:cNvSpPr/>
                <p:nvPr/>
              </p:nvSpPr>
              <p:spPr>
                <a:xfrm>
                  <a:off x="3447800" y="1444920"/>
                  <a:ext cx="594847" cy="594847"/>
                </a:xfrm>
                <a:prstGeom prst="ellipse">
                  <a:avLst/>
                </a:prstGeom>
                <a:gradFill flip="none" rotWithShape="1">
                  <a:gsLst>
                    <a:gs pos="100000">
                      <a:srgbClr val="EC5B00"/>
                    </a:gs>
                    <a:gs pos="0">
                      <a:srgbClr val="FFC000"/>
                    </a:gs>
                  </a:gsLst>
                  <a:path path="shape">
                    <a:fillToRect l="50000" t="50000" r="50000" b="50000"/>
                  </a:path>
                  <a:tileRect/>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a:ea typeface="微软雅黑" panose="020B0503020204020204" charset="-122"/>
                    <a:cs typeface="+mn-cs"/>
                  </a:endParaRPr>
                </a:p>
              </p:txBody>
            </p:sp>
          </p:grpSp>
        </p:grpSp>
        <p:sp>
          <p:nvSpPr>
            <p:cNvPr id="29" name="TextBox 180"/>
            <p:cNvSpPr txBox="1"/>
            <p:nvPr/>
          </p:nvSpPr>
          <p:spPr>
            <a:xfrm>
              <a:off x="417373" y="1621800"/>
              <a:ext cx="1709478" cy="49295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rPr>
                <a:t>环节三</a:t>
              </a:r>
              <a:endParaRPr kumimoji="0" lang="zh-CN" altLang="en-US" sz="3600" b="1" i="0" u="none" strike="noStrike" kern="0" cap="none" spc="0" normalizeH="0" baseline="0" noProof="0" dirty="0" smtClean="0">
                <a:ln>
                  <a:noFill/>
                </a:ln>
                <a:solidFill>
                  <a:prstClr val="white"/>
                </a:solidFill>
                <a:effectLst/>
                <a:uLnTx/>
                <a:uFillTx/>
                <a:latin typeface="微软雅黑" panose="020B0503020204020204" charset="-122"/>
              </a:endParaRPr>
            </a:p>
          </p:txBody>
        </p:sp>
      </p:grpSp>
      <p:sp>
        <p:nvSpPr>
          <p:cNvPr id="30" name="TextBox 185"/>
          <p:cNvSpPr txBox="1"/>
          <p:nvPr/>
        </p:nvSpPr>
        <p:spPr>
          <a:xfrm>
            <a:off x="2920936" y="467448"/>
            <a:ext cx="4314825" cy="640080"/>
          </a:xfrm>
          <a:prstGeom prst="rect">
            <a:avLst/>
          </a:prstGeom>
          <a:noFill/>
        </p:spPr>
        <p:txBody>
          <a:bodyPr wrap="none" rtlCol="0">
            <a:spAutoFit/>
          </a:bodyPr>
          <a:p>
            <a:pPr algn="l"/>
            <a:r>
              <a:rPr lang="zh-CN" altLang="en-US" sz="3600" b="1" dirty="0" smtClean="0">
                <a:solidFill>
                  <a:srgbClr val="C00000"/>
                </a:solidFill>
                <a:sym typeface="+mn-ea"/>
              </a:rPr>
              <a:t>教授新课，本节内容</a:t>
            </a:r>
            <a:endParaRPr lang="zh-CN" altLang="zh-CN" sz="3600" b="1" dirty="0">
              <a:solidFill>
                <a:srgbClr val="C00000"/>
              </a:solidFill>
            </a:endParaRPr>
          </a:p>
        </p:txBody>
      </p:sp>
      <p:grpSp>
        <p:nvGrpSpPr>
          <p:cNvPr id="4" name="组合 15"/>
          <p:cNvGrpSpPr/>
          <p:nvPr/>
        </p:nvGrpSpPr>
        <p:grpSpPr>
          <a:xfrm>
            <a:off x="5566410" y="1783715"/>
            <a:ext cx="2603500" cy="4665345"/>
            <a:chOff x="457199" y="3574473"/>
            <a:chExt cx="2604655" cy="2535381"/>
          </a:xfrm>
        </p:grpSpPr>
        <p:sp>
          <p:nvSpPr>
            <p:cNvPr id="21523" name="圆角矩形 2"/>
            <p:cNvSpPr/>
            <p:nvPr/>
          </p:nvSpPr>
          <p:spPr>
            <a:xfrm>
              <a:off x="554080" y="3574473"/>
              <a:ext cx="2396600" cy="471515"/>
            </a:xfrm>
            <a:prstGeom prst="roundRect">
              <a:avLst>
                <a:gd name="adj" fmla="val 50000"/>
              </a:avLst>
            </a:prstGeom>
            <a:solidFill>
              <a:srgbClr val="9966FF"/>
            </a:solidFill>
            <a:ln w="25400">
              <a:noFill/>
            </a:ln>
          </p:spPr>
          <p:txBody>
            <a:bodyPr anchor="ctr"/>
            <a:p>
              <a:pPr lvl="0" algn="ctr" eaLnBrk="1" hangingPunct="1"/>
              <a:r>
                <a:rPr lang="zh-CN" altLang="en-US" sz="4000" b="1" dirty="0">
                  <a:solidFill>
                    <a:srgbClr val="000000"/>
                  </a:solidFill>
                  <a:latin typeface="黑体" panose="02010609060101010101" charset="-122"/>
                  <a:ea typeface="黑体" panose="02010609060101010101" charset="-122"/>
                </a:rPr>
                <a:t>重点</a:t>
              </a:r>
              <a:endParaRPr lang="zh-CN" altLang="en-US" sz="4000" b="1" dirty="0">
                <a:solidFill>
                  <a:srgbClr val="000000"/>
                </a:solidFill>
                <a:latin typeface="黑体" panose="02010609060101010101" charset="-122"/>
                <a:ea typeface="黑体" panose="02010609060101010101" charset="-122"/>
              </a:endParaRPr>
            </a:p>
          </p:txBody>
        </p:sp>
        <p:sp>
          <p:nvSpPr>
            <p:cNvPr id="21524" name="圆角矩形 3"/>
            <p:cNvSpPr/>
            <p:nvPr/>
          </p:nvSpPr>
          <p:spPr>
            <a:xfrm>
              <a:off x="457199" y="4295239"/>
              <a:ext cx="2604655" cy="1814615"/>
            </a:xfrm>
            <a:prstGeom prst="roundRect">
              <a:avLst>
                <a:gd name="adj" fmla="val 12852"/>
              </a:avLst>
            </a:prstGeom>
            <a:solidFill>
              <a:schemeClr val="bg1"/>
            </a:solidFill>
            <a:ln w="76200" cap="flat" cmpd="sng">
              <a:solidFill>
                <a:srgbClr val="9966FF"/>
              </a:solidFill>
              <a:prstDash val="solid"/>
              <a:headEnd type="none" w="med" len="med"/>
              <a:tailEnd type="none" w="med" len="med"/>
            </a:ln>
          </p:spPr>
          <p:txBody>
            <a:bodyPr anchor="ctr"/>
            <a:p>
              <a:pPr lvl="0" eaLnBrk="1" hangingPunct="1">
                <a:buFont typeface="Wingdings" panose="05000000000000000000" pitchFamily="2" charset="2"/>
                <a:buNone/>
              </a:pPr>
              <a:endParaRPr lang="zh-CN" altLang="zh-CN" sz="1600" dirty="0">
                <a:latin typeface="微软雅黑" panose="020B0503020204020204" charset="-122"/>
                <a:ea typeface="微软雅黑" panose="020B0503020204020204" charset="-122"/>
              </a:endParaRPr>
            </a:p>
          </p:txBody>
        </p:sp>
        <p:cxnSp>
          <p:nvCxnSpPr>
            <p:cNvPr id="21525" name="直接连接符 7"/>
            <p:cNvCxnSpPr>
              <a:stCxn id="21523" idx="2"/>
              <a:endCxn id="21524" idx="0"/>
            </p:cNvCxnSpPr>
            <p:nvPr/>
          </p:nvCxnSpPr>
          <p:spPr>
            <a:xfrm rot="-5400000" flipH="1">
              <a:off x="1631724" y="4167437"/>
              <a:ext cx="249251" cy="6353"/>
            </a:xfrm>
            <a:prstGeom prst="line">
              <a:avLst/>
            </a:prstGeom>
            <a:ln w="76200" cap="flat" cmpd="sng">
              <a:solidFill>
                <a:srgbClr val="9966FF"/>
              </a:solidFill>
              <a:prstDash val="solid"/>
              <a:headEnd type="none" w="med" len="med"/>
              <a:tailEnd type="none" w="med" len="med"/>
            </a:ln>
          </p:spPr>
        </p:cxnSp>
      </p:grpSp>
      <p:grpSp>
        <p:nvGrpSpPr>
          <p:cNvPr id="5" name="组合 15"/>
          <p:cNvGrpSpPr/>
          <p:nvPr/>
        </p:nvGrpSpPr>
        <p:grpSpPr>
          <a:xfrm>
            <a:off x="1517015" y="1749425"/>
            <a:ext cx="3628390" cy="4787265"/>
            <a:chOff x="457199" y="3574473"/>
            <a:chExt cx="2604655" cy="2535381"/>
          </a:xfrm>
        </p:grpSpPr>
        <p:sp>
          <p:nvSpPr>
            <p:cNvPr id="6" name="圆角矩形 2"/>
            <p:cNvSpPr/>
            <p:nvPr/>
          </p:nvSpPr>
          <p:spPr>
            <a:xfrm>
              <a:off x="554080" y="3574473"/>
              <a:ext cx="2396600" cy="471596"/>
            </a:xfrm>
            <a:prstGeom prst="roundRect">
              <a:avLst>
                <a:gd name="adj" fmla="val 50000"/>
              </a:avLst>
            </a:prstGeom>
            <a:solidFill>
              <a:srgbClr val="87A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tx1"/>
                  </a:solidFill>
                  <a:effectLst/>
                  <a:uLnTx/>
                  <a:uFillTx/>
                  <a:latin typeface="黑体" panose="02010609060101010101" charset="-122"/>
                  <a:ea typeface="黑体" panose="02010609060101010101" charset="-122"/>
                  <a:cs typeface="+mn-cs"/>
                </a:rPr>
                <a:t>教学目标</a:t>
              </a:r>
              <a:endParaRPr kumimoji="1" lang="zh-CN" altLang="en-US" sz="3600" b="1" i="0" u="none" strike="noStrike" kern="1200" cap="none" spc="0" normalizeH="0" baseline="0" noProof="0">
                <a:ln>
                  <a:noFill/>
                </a:ln>
                <a:solidFill>
                  <a:schemeClr val="tx1"/>
                </a:solidFill>
                <a:effectLst/>
                <a:uLnTx/>
                <a:uFillTx/>
                <a:latin typeface="黑体" panose="02010609060101010101" charset="-122"/>
                <a:ea typeface="黑体" panose="02010609060101010101" charset="-122"/>
                <a:cs typeface="+mn-cs"/>
              </a:endParaRPr>
            </a:p>
          </p:txBody>
        </p:sp>
        <p:sp>
          <p:nvSpPr>
            <p:cNvPr id="21521" name="圆角矩形 3"/>
            <p:cNvSpPr/>
            <p:nvPr/>
          </p:nvSpPr>
          <p:spPr>
            <a:xfrm>
              <a:off x="457199" y="4295239"/>
              <a:ext cx="2604655" cy="1814615"/>
            </a:xfrm>
            <a:prstGeom prst="roundRect">
              <a:avLst>
                <a:gd name="adj" fmla="val 12852"/>
              </a:avLst>
            </a:prstGeom>
            <a:solidFill>
              <a:schemeClr val="bg1"/>
            </a:solidFill>
            <a:ln w="76200" cap="flat" cmpd="sng">
              <a:solidFill>
                <a:srgbClr val="85AA3F"/>
              </a:solidFill>
              <a:prstDash val="solid"/>
              <a:headEnd type="none" w="med" len="med"/>
              <a:tailEnd type="none" w="med" len="med"/>
            </a:ln>
          </p:spPr>
          <p:txBody>
            <a:bodyPr anchor="ctr"/>
            <a:p>
              <a:pPr lvl="0" eaLnBrk="1" hangingPunct="1">
                <a:buFont typeface="Wingdings" panose="05000000000000000000" pitchFamily="2" charset="2"/>
                <a:buNone/>
              </a:pPr>
              <a:endParaRPr lang="zh-CN" altLang="zh-CN" sz="1600" dirty="0">
                <a:latin typeface="微软雅黑" panose="020B0503020204020204" charset="-122"/>
                <a:ea typeface="微软雅黑" panose="020B0503020204020204" charset="-122"/>
              </a:endParaRPr>
            </a:p>
          </p:txBody>
        </p:sp>
        <p:cxnSp>
          <p:nvCxnSpPr>
            <p:cNvPr id="7" name="直接连接符 7"/>
            <p:cNvCxnSpPr/>
            <p:nvPr/>
          </p:nvCxnSpPr>
          <p:spPr>
            <a:xfrm rot="16200000" flipH="1">
              <a:off x="1631798" y="4167444"/>
              <a:ext cx="249103" cy="6353"/>
            </a:xfrm>
            <a:prstGeom prst="line">
              <a:avLst/>
            </a:prstGeom>
            <a:ln w="76200">
              <a:solidFill>
                <a:srgbClr val="85AA3F"/>
              </a:solidFill>
            </a:ln>
          </p:spPr>
          <p:style>
            <a:lnRef idx="1">
              <a:schemeClr val="accent1"/>
            </a:lnRef>
            <a:fillRef idx="0">
              <a:schemeClr val="accent1"/>
            </a:fillRef>
            <a:effectRef idx="0">
              <a:schemeClr val="accent1"/>
            </a:effectRef>
            <a:fontRef idx="minor">
              <a:schemeClr val="tx1"/>
            </a:fontRef>
          </p:style>
        </p:cxnSp>
      </p:grpSp>
      <p:sp>
        <p:nvSpPr>
          <p:cNvPr id="17442" name="Rectangle 34"/>
          <p:cNvSpPr/>
          <p:nvPr/>
        </p:nvSpPr>
        <p:spPr>
          <a:xfrm>
            <a:off x="5464175" y="3544888"/>
            <a:ext cx="2808288" cy="1554480"/>
          </a:xfrm>
          <a:prstGeom prst="rect">
            <a:avLst/>
          </a:prstGeom>
          <a:noFill/>
          <a:ln w="9525">
            <a:noFill/>
          </a:ln>
        </p:spPr>
        <p:txBody>
          <a:bodyPr>
            <a:spAutoFit/>
          </a:bodyPr>
          <a:p>
            <a:pPr lvl="0" eaLnBrk="1" hangingPunct="1"/>
            <a:r>
              <a:rPr lang="en-US" altLang="zh-CN" sz="3200" b="1" dirty="0">
                <a:solidFill>
                  <a:srgbClr val="CC0000"/>
                </a:solidFill>
                <a:latin typeface="楷体" panose="02010609060101010101" pitchFamily="49" charset="-122"/>
                <a:ea typeface="楷体" panose="02010609060101010101" pitchFamily="49" charset="-122"/>
              </a:rPr>
              <a:t>    </a:t>
            </a:r>
            <a:r>
              <a:rPr lang="zh-CN" altLang="en-US" sz="3200" b="1" dirty="0">
                <a:solidFill>
                  <a:srgbClr val="CC0000"/>
                </a:solidFill>
                <a:latin typeface="楷体" panose="02010609060101010101" pitchFamily="49" charset="-122"/>
                <a:ea typeface="楷体" panose="02010609060101010101" pitchFamily="49" charset="-122"/>
              </a:rPr>
              <a:t>色环颜色和有效数字的对应关系 </a:t>
            </a:r>
            <a:endParaRPr lang="zh-CN" altLang="en-US" sz="3200" b="1" dirty="0">
              <a:solidFill>
                <a:srgbClr val="CC0000"/>
              </a:solidFill>
              <a:latin typeface="楷体" panose="02010609060101010101" pitchFamily="49" charset="-122"/>
              <a:ea typeface="楷体" panose="02010609060101010101" pitchFamily="49" charset="-122"/>
            </a:endParaRPr>
          </a:p>
        </p:txBody>
      </p:sp>
      <p:sp>
        <p:nvSpPr>
          <p:cNvPr id="17443" name="Rectangle 35"/>
          <p:cNvSpPr/>
          <p:nvPr/>
        </p:nvSpPr>
        <p:spPr>
          <a:xfrm>
            <a:off x="1833880" y="3324860"/>
            <a:ext cx="3057525" cy="2529840"/>
          </a:xfrm>
          <a:prstGeom prst="rect">
            <a:avLst/>
          </a:prstGeom>
          <a:noFill/>
          <a:ln w="9525">
            <a:noFill/>
          </a:ln>
        </p:spPr>
        <p:txBody>
          <a:bodyPr wrap="square">
            <a:spAutoFit/>
          </a:bodyPr>
          <a:p>
            <a:pPr lvl="0" eaLnBrk="1" hangingPunct="1"/>
            <a:r>
              <a:rPr lang="en-US" altLang="zh-CN" dirty="0">
                <a:latin typeface="楷体" panose="02010609060101010101" pitchFamily="49" charset="-122"/>
                <a:ea typeface="楷体" panose="02010609060101010101" pitchFamily="49" charset="-122"/>
              </a:rPr>
              <a:t> </a:t>
            </a:r>
            <a:r>
              <a:rPr lang="en-US" altLang="zh-CN" sz="3200" b="1" dirty="0">
                <a:solidFill>
                  <a:srgbClr val="CC0000"/>
                </a:solidFill>
                <a:latin typeface="楷体" panose="02010609060101010101" pitchFamily="49" charset="-122"/>
                <a:ea typeface="楷体" panose="02010609060101010101" pitchFamily="49" charset="-122"/>
              </a:rPr>
              <a:t>1.</a:t>
            </a:r>
            <a:r>
              <a:rPr lang="zh-CN" altLang="en-US" sz="3200" b="1" dirty="0">
                <a:solidFill>
                  <a:srgbClr val="CC0000"/>
                </a:solidFill>
                <a:latin typeface="楷体" panose="02010609060101010101" pitchFamily="49" charset="-122"/>
                <a:ea typeface="楷体" panose="02010609060101010101" pitchFamily="49" charset="-122"/>
              </a:rPr>
              <a:t>熟练掌握计算色环电阻的阻值； </a:t>
            </a:r>
            <a:endParaRPr lang="zh-CN" altLang="en-US" sz="3200" b="1" dirty="0">
              <a:solidFill>
                <a:srgbClr val="CC0000"/>
              </a:solidFill>
              <a:latin typeface="楷体" panose="02010609060101010101" pitchFamily="49" charset="-122"/>
              <a:ea typeface="楷体" panose="02010609060101010101" pitchFamily="49" charset="-122"/>
            </a:endParaRPr>
          </a:p>
          <a:p>
            <a:pPr lvl="0" eaLnBrk="1" hangingPunct="1"/>
            <a:r>
              <a:rPr lang="en-US" altLang="zh-CN" sz="3200" b="1" dirty="0">
                <a:solidFill>
                  <a:srgbClr val="CC0000"/>
                </a:solidFill>
                <a:latin typeface="楷体" panose="02010609060101010101" pitchFamily="49" charset="-122"/>
                <a:ea typeface="楷体" panose="02010609060101010101" pitchFamily="49" charset="-122"/>
              </a:rPr>
              <a:t>2.</a:t>
            </a:r>
            <a:r>
              <a:rPr lang="zh-CN" altLang="en-US" sz="3200" b="1" dirty="0">
                <a:solidFill>
                  <a:srgbClr val="CC0000"/>
                </a:solidFill>
                <a:latin typeface="楷体" panose="02010609060101010101" pitchFamily="49" charset="-122"/>
                <a:ea typeface="楷体" panose="02010609060101010101" pitchFamily="49" charset="-122"/>
              </a:rPr>
              <a:t>学会使用万用表对色环电阻阻值进行对比判断。 </a:t>
            </a:r>
            <a:endParaRPr lang="zh-CN" altLang="en-US" sz="3200" b="1" dirty="0">
              <a:solidFill>
                <a:srgbClr val="CC0000"/>
              </a:solidFill>
              <a:latin typeface="楷体" panose="02010609060101010101" pitchFamily="49" charset="-122"/>
              <a:ea typeface="楷体" panose="02010609060101010101" pitchFamily="49" charset="-122"/>
            </a:endParaRPr>
          </a:p>
        </p:txBody>
      </p:sp>
      <p:pic>
        <p:nvPicPr>
          <p:cNvPr id="17445" name="Picture 10" descr="2009424151729163"/>
          <p:cNvPicPr>
            <a:picLocks noChangeAspect="1"/>
          </p:cNvPicPr>
          <p:nvPr/>
        </p:nvPicPr>
        <p:blipFill>
          <a:blip r:embed="rId1"/>
          <a:stretch>
            <a:fillRect/>
          </a:stretch>
        </p:blipFill>
        <p:spPr>
          <a:xfrm>
            <a:off x="5680075" y="1427163"/>
            <a:ext cx="647700" cy="647700"/>
          </a:xfrm>
          <a:prstGeom prst="rect">
            <a:avLst/>
          </a:prstGeom>
          <a:noFill/>
          <a:ln w="9525">
            <a:noFill/>
          </a:ln>
        </p:spPr>
      </p:pic>
      <p:grpSp>
        <p:nvGrpSpPr>
          <p:cNvPr id="8" name="Group 42"/>
          <p:cNvGrpSpPr/>
          <p:nvPr/>
        </p:nvGrpSpPr>
        <p:grpSpPr>
          <a:xfrm>
            <a:off x="8584565" y="1674495"/>
            <a:ext cx="3017520" cy="4719955"/>
            <a:chOff x="4010" y="1219"/>
            <a:chExt cx="1641" cy="2640"/>
          </a:xfrm>
        </p:grpSpPr>
        <p:sp>
          <p:nvSpPr>
            <p:cNvPr id="9" name="圆角矩形 8"/>
            <p:cNvSpPr/>
            <p:nvPr/>
          </p:nvSpPr>
          <p:spPr>
            <a:xfrm>
              <a:off x="4075" y="1219"/>
              <a:ext cx="1510" cy="518"/>
            </a:xfrm>
            <a:prstGeom prst="roundRect">
              <a:avLst>
                <a:gd name="adj" fmla="val 50000"/>
              </a:avLst>
            </a:prstGeom>
            <a:solidFill>
              <a:srgbClr val="4A9C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1200" cap="none" spc="0" normalizeH="0" baseline="0" noProof="0">
                  <a:ln>
                    <a:noFill/>
                  </a:ln>
                  <a:solidFill>
                    <a:srgbClr val="000000"/>
                  </a:solidFill>
                  <a:effectLst/>
                  <a:uLnTx/>
                  <a:uFillTx/>
                  <a:latin typeface="黑体" panose="02010609060101010101" charset="-122"/>
                  <a:ea typeface="黑体" panose="02010609060101010101" charset="-122"/>
                  <a:cs typeface="+mn-cs"/>
                </a:rPr>
                <a:t>难点</a:t>
              </a:r>
              <a:endParaRPr kumimoji="1" lang="zh-CN" altLang="en-US" sz="4000" b="1" i="0" u="none" strike="noStrike" kern="1200" cap="none" spc="0" normalizeH="0" baseline="0" noProof="0">
                <a:ln>
                  <a:noFill/>
                </a:ln>
                <a:solidFill>
                  <a:srgbClr val="000000"/>
                </a:solidFill>
                <a:effectLst/>
                <a:uLnTx/>
                <a:uFillTx/>
                <a:latin typeface="黑体" panose="02010609060101010101" charset="-122"/>
                <a:ea typeface="黑体" panose="02010609060101010101" charset="-122"/>
                <a:cs typeface="+mn-cs"/>
              </a:endParaRPr>
            </a:p>
          </p:txBody>
        </p:sp>
        <p:sp>
          <p:nvSpPr>
            <p:cNvPr id="21518" name="圆角矩形 22"/>
            <p:cNvSpPr/>
            <p:nvPr/>
          </p:nvSpPr>
          <p:spPr>
            <a:xfrm>
              <a:off x="4010" y="1972"/>
              <a:ext cx="1641" cy="1887"/>
            </a:xfrm>
            <a:prstGeom prst="roundRect">
              <a:avLst>
                <a:gd name="adj" fmla="val 12852"/>
              </a:avLst>
            </a:prstGeom>
            <a:solidFill>
              <a:schemeClr val="bg1"/>
            </a:solidFill>
            <a:ln w="76200" cap="flat" cmpd="sng">
              <a:solidFill>
                <a:srgbClr val="4A9CD7"/>
              </a:solidFill>
              <a:prstDash val="solid"/>
              <a:headEnd type="none" w="med" len="med"/>
              <a:tailEnd type="none" w="med" len="med"/>
            </a:ln>
          </p:spPr>
          <p:txBody>
            <a:bodyPr anchor="ctr"/>
            <a:p>
              <a:pPr lvl="0" eaLnBrk="1" hangingPunct="1"/>
              <a:r>
                <a:rPr lang="en-US" altLang="zh-CN" sz="3200" b="1" dirty="0">
                  <a:solidFill>
                    <a:srgbClr val="CC0000"/>
                  </a:solidFill>
                  <a:latin typeface="楷体" panose="02010609060101010101" pitchFamily="49" charset="-122"/>
                  <a:ea typeface="楷体" panose="02010609060101010101" pitchFamily="49" charset="-122"/>
                </a:rPr>
                <a:t>1</a:t>
              </a:r>
              <a:r>
                <a:rPr lang="zh-CN" altLang="en-US" sz="3200" b="1" dirty="0">
                  <a:solidFill>
                    <a:srgbClr val="CC0000"/>
                  </a:solidFill>
                  <a:latin typeface="楷体" panose="02010609060101010101" pitchFamily="49" charset="-122"/>
                  <a:ea typeface="楷体" panose="02010609060101010101" pitchFamily="49" charset="-122"/>
                </a:rPr>
                <a:t>、识读四色环、五色环电阻的阻值；</a:t>
              </a:r>
              <a:endParaRPr lang="zh-CN" altLang="en-US" sz="3200" b="1" dirty="0">
                <a:solidFill>
                  <a:srgbClr val="CC0000"/>
                </a:solidFill>
                <a:latin typeface="楷体" panose="02010609060101010101" pitchFamily="49" charset="-122"/>
                <a:ea typeface="楷体" panose="02010609060101010101" pitchFamily="49" charset="-122"/>
              </a:endParaRPr>
            </a:p>
            <a:p>
              <a:pPr lvl="0" eaLnBrk="1" hangingPunct="1"/>
              <a:r>
                <a:rPr lang="en-US" altLang="zh-CN" sz="3200" b="1" dirty="0">
                  <a:solidFill>
                    <a:srgbClr val="CC0000"/>
                  </a:solidFill>
                  <a:latin typeface="楷体" panose="02010609060101010101" pitchFamily="49" charset="-122"/>
                  <a:ea typeface="楷体" panose="02010609060101010101" pitchFamily="49" charset="-122"/>
                </a:rPr>
                <a:t>2</a:t>
              </a:r>
              <a:r>
                <a:rPr lang="zh-CN" altLang="en-US" sz="3200" b="1" dirty="0">
                  <a:solidFill>
                    <a:srgbClr val="CC0000"/>
                  </a:solidFill>
                  <a:latin typeface="楷体" panose="02010609060101010101" pitchFamily="49" charset="-122"/>
                  <a:ea typeface="楷体" panose="02010609060101010101" pitchFamily="49" charset="-122"/>
                </a:rPr>
                <a:t>、判别四色环、五色环电阻的末环。 </a:t>
              </a:r>
              <a:endParaRPr lang="zh-CN" altLang="en-US" sz="3200" b="1" dirty="0">
                <a:solidFill>
                  <a:srgbClr val="CC0000"/>
                </a:solidFill>
                <a:latin typeface="楷体" panose="02010609060101010101" pitchFamily="49" charset="-122"/>
                <a:ea typeface="楷体" panose="02010609060101010101" pitchFamily="49" charset="-122"/>
              </a:endParaRPr>
            </a:p>
          </p:txBody>
        </p:sp>
        <p:cxnSp>
          <p:nvCxnSpPr>
            <p:cNvPr id="10" name="直接连接符 9"/>
            <p:cNvCxnSpPr>
              <a:stCxn id="9" idx="2"/>
            </p:cNvCxnSpPr>
            <p:nvPr/>
          </p:nvCxnSpPr>
          <p:spPr>
            <a:xfrm rot="16200000" flipH="1">
              <a:off x="4694" y="1873"/>
              <a:ext cx="272" cy="0"/>
            </a:xfrm>
            <a:prstGeom prst="line">
              <a:avLst/>
            </a:prstGeom>
            <a:ln w="76200">
              <a:solidFill>
                <a:srgbClr val="4A9CD7"/>
              </a:solidFill>
            </a:ln>
          </p:spPr>
          <p:style>
            <a:lnRef idx="1">
              <a:schemeClr val="accent1"/>
            </a:lnRef>
            <a:fillRef idx="0">
              <a:schemeClr val="accent1"/>
            </a:fillRef>
            <a:effectRef idx="0">
              <a:schemeClr val="accent1"/>
            </a:effectRef>
            <a:fontRef idx="minor">
              <a:schemeClr val="tx1"/>
            </a:fontRef>
          </p:style>
        </p:cxnSp>
      </p:grpSp>
      <p:pic>
        <p:nvPicPr>
          <p:cNvPr id="17446" name="Picture 10" descr="2009424151729163"/>
          <p:cNvPicPr>
            <a:picLocks noChangeAspect="1"/>
          </p:cNvPicPr>
          <p:nvPr/>
        </p:nvPicPr>
        <p:blipFill>
          <a:blip r:embed="rId1"/>
          <a:stretch>
            <a:fillRect/>
          </a:stretch>
        </p:blipFill>
        <p:spPr>
          <a:xfrm>
            <a:off x="8704263" y="1427163"/>
            <a:ext cx="649287" cy="649287"/>
          </a:xfrm>
          <a:prstGeom prst="rect">
            <a:avLst/>
          </a:prstGeom>
          <a:noFill/>
          <a:ln w="9525">
            <a:noFill/>
          </a:ln>
        </p:spPr>
      </p:pic>
      <p:sp>
        <p:nvSpPr>
          <p:cNvPr id="2" name="文本框 1"/>
          <p:cNvSpPr txBox="1"/>
          <p:nvPr/>
        </p:nvSpPr>
        <p:spPr>
          <a:xfrm>
            <a:off x="7687945" y="426085"/>
            <a:ext cx="2034540" cy="613410"/>
          </a:xfrm>
          <a:prstGeom prst="rect">
            <a:avLst/>
          </a:prstGeom>
          <a:noFill/>
        </p:spPr>
        <p:txBody>
          <a:bodyPr wrap="none" rtlCol="0">
            <a:spAutoFit/>
          </a:bodyPr>
          <a:p>
            <a:pPr algn="l"/>
            <a:r>
              <a:rPr lang="zh-CN" altLang="en-US" sz="3200" b="1" dirty="0">
                <a:latin typeface="+mj-lt"/>
                <a:ea typeface="微软雅黑" panose="020B0503020204020204" charset="-122"/>
                <a:sym typeface="+mn-ea"/>
              </a:rPr>
              <a:t>（</a:t>
            </a:r>
            <a:r>
              <a:rPr lang="en-US" altLang="zh-CN" sz="3200" b="1" dirty="0">
                <a:latin typeface="+mj-lt"/>
                <a:ea typeface="微软雅黑" panose="020B0503020204020204" charset="-122"/>
                <a:sym typeface="+mn-ea"/>
              </a:rPr>
              <a:t>2</a:t>
            </a:r>
            <a:r>
              <a:rPr lang="zh-CN" altLang="en-US" sz="3200" b="1" dirty="0">
                <a:latin typeface="+mj-lt"/>
                <a:ea typeface="微软雅黑" panose="020B0503020204020204" charset="-122"/>
                <a:sym typeface="+mn-ea"/>
              </a:rPr>
              <a:t>分钟</a:t>
            </a:r>
            <a:r>
              <a:rPr lang="zh-CN" altLang="en-US" sz="3200" b="1" dirty="0" smtClean="0">
                <a:latin typeface="+mj-lt"/>
                <a:ea typeface="微软雅黑" panose="020B0503020204020204" charset="-122"/>
                <a:sym typeface="+mn-ea"/>
              </a:rPr>
              <a:t>）</a:t>
            </a:r>
            <a:endParaRPr lang="en-US" altLang="zh-CN" sz="3200" b="1" dirty="0">
              <a:latin typeface="+mj-lt"/>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24" presetClass="emph" presetSubtype="0" repeatCount="3000" fill="hold" grpId="1" nodeType="afterEffect">
                                  <p:stCondLst>
                                    <p:cond delay="0"/>
                                  </p:stCondLst>
                                  <p:childTnLst>
                                    <p:animClr clrSpc="hsl" dir="cw">
                                      <p:cBhvr override="childStyle">
                                        <p:cTn id="19" dur="500" fill="hold"/>
                                        <p:tgtEl>
                                          <p:spTgt spid="30"/>
                                        </p:tgtEl>
                                        <p:attrNameLst>
                                          <p:attrName>style.color</p:attrName>
                                        </p:attrNameLst>
                                      </p:cBhvr>
                                      <p:by>
                                        <p:hsl h="0" s="-12549" l="-25098"/>
                                      </p:by>
                                    </p:animClr>
                                    <p:animClr clrSpc="hsl" dir="cw">
                                      <p:cBhvr>
                                        <p:cTn id="20" dur="500" fill="hold"/>
                                        <p:tgtEl>
                                          <p:spTgt spid="30"/>
                                        </p:tgtEl>
                                        <p:attrNameLst>
                                          <p:attrName>fillcolor</p:attrName>
                                        </p:attrNameLst>
                                      </p:cBhvr>
                                      <p:by>
                                        <p:hsl h="0" s="-12549" l="-25098"/>
                                      </p:by>
                                    </p:animClr>
                                    <p:animClr clrSpc="hsl" dir="cw">
                                      <p:cBhvr>
                                        <p:cTn id="21" dur="500" fill="hold"/>
                                        <p:tgtEl>
                                          <p:spTgt spid="30"/>
                                        </p:tgtEl>
                                        <p:attrNameLst>
                                          <p:attrName>stroke.color</p:attrName>
                                        </p:attrNameLst>
                                      </p:cBhvr>
                                      <p:by>
                                        <p:hsl h="0" s="-12549" l="-25098"/>
                                      </p:by>
                                    </p:animClr>
                                    <p:set>
                                      <p:cBhvr>
                                        <p:cTn id="22" dur="500" fill="hold"/>
                                        <p:tgtEl>
                                          <p:spTgt spid="3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7445"/>
                                        </p:tgtEl>
                                        <p:attrNameLst>
                                          <p:attrName>style.visibility</p:attrName>
                                        </p:attrNameLst>
                                      </p:cBhvr>
                                      <p:to>
                                        <p:strVal val="visible"/>
                                      </p:to>
                                    </p:set>
                                    <p:animEffect transition="in" filter="diamond(in)">
                                      <p:cBhvr>
                                        <p:cTn id="27" dur="1000"/>
                                        <p:tgtEl>
                                          <p:spTgt spid="17445"/>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7442"/>
                                        </p:tgtEl>
                                        <p:attrNameLst>
                                          <p:attrName>style.visibility</p:attrName>
                                        </p:attrNameLst>
                                      </p:cBhvr>
                                      <p:to>
                                        <p:strVal val="visible"/>
                                      </p:to>
                                    </p:set>
                                    <p:animEffect transition="in" filter="diamond(in)">
                                      <p:cBhvr>
                                        <p:cTn id="30" dur="1000"/>
                                        <p:tgtEl>
                                          <p:spTgt spid="17442"/>
                                        </p:tgtEl>
                                      </p:cBhvr>
                                    </p:animEffect>
                                  </p:childTnLst>
                                </p:cTn>
                              </p:par>
                              <p:par>
                                <p:cTn id="31" presetID="8"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7446"/>
                                        </p:tgtEl>
                                        <p:attrNameLst>
                                          <p:attrName>style.visibility</p:attrName>
                                        </p:attrNameLst>
                                      </p:cBhvr>
                                      <p:to>
                                        <p:strVal val="visible"/>
                                      </p:to>
                                    </p:set>
                                    <p:animEffect transition="in" filter="dissolve">
                                      <p:cBhvr>
                                        <p:cTn id="38" dur="500"/>
                                        <p:tgtEl>
                                          <p:spTgt spid="17446"/>
                                        </p:tgtEl>
                                      </p:cBhvr>
                                    </p:animEffect>
                                  </p:childTnLst>
                                </p:cTn>
                              </p:par>
                              <p:par>
                                <p:cTn id="39" presetID="9"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7443"/>
                                        </p:tgtEl>
                                        <p:attrNameLst>
                                          <p:attrName>style.visibility</p:attrName>
                                        </p:attrNameLst>
                                      </p:cBhvr>
                                      <p:to>
                                        <p:strVal val="visible"/>
                                      </p:to>
                                    </p:set>
                                    <p:animEffect transition="in" filter="checkerboard(across)">
                                      <p:cBhvr>
                                        <p:cTn id="46" dur="500"/>
                                        <p:tgtEl>
                                          <p:spTgt spid="17443"/>
                                        </p:tgtEl>
                                      </p:cBhvr>
                                    </p:animEffect>
                                  </p:childTnLst>
                                </p:cTn>
                              </p:par>
                              <p:par>
                                <p:cTn id="47" presetID="5" presetClass="entr" presetSubtype="1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heckerboard(across)">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17442" grpId="0"/>
      <p:bldP spid="17443" grpId="0"/>
    </p:bldLst>
  </p:timing>
</p:sld>
</file>

<file path=ppt/tags/tag1.xml><?xml version="1.0" encoding="utf-8"?>
<p:tagLst xmlns:p="http://schemas.openxmlformats.org/presentationml/2006/main">
  <p:tag name="KSO_WM_TAG_VERSION" val="1.0"/>
  <p:tag name="KSO_WM_TEMPLATE_CATEGORY" val="custom"/>
  <p:tag name="KSO_WM_TEMPLATE_INDEX" val="160393"/>
</p:tagLst>
</file>

<file path=ppt/tags/tag2.xml><?xml version="1.0" encoding="utf-8"?>
<p:tagLst xmlns:p="http://schemas.openxmlformats.org/presentationml/2006/main">
  <p:tag name="KSO_WM_TAG_VERSION" val="1.0"/>
  <p:tag name="KSO_WM_TEMPLATE_CATEGORY" val="custom"/>
  <p:tag name="KSO_WM_TEMPLATE_INDEX" val="160393"/>
</p:tagLst>
</file>

<file path=ppt/tags/tag3.xml><?xml version="1.0" encoding="utf-8"?>
<p:tagLst xmlns:p="http://schemas.openxmlformats.org/presentationml/2006/main">
  <p:tag name="KSO_WM_TEMPLATE_THUMBS_INDEX" val="1、9、12、15、16、20、25、29、33"/>
  <p:tag name="KSO_WM_TEMPLATE_CATEGORY" val="custom"/>
  <p:tag name="KSO_WM_TEMPLATE_INDEX" val="160393"/>
  <p:tag name="KSO_WM_SLIDE_ID" val="custom160393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4.xml><?xml version="1.0" encoding="utf-8"?>
<p:tagLst xmlns:p="http://schemas.openxmlformats.org/presentationml/2006/main">
  <p:tag name="KSO_WM_BEAUTIFY_FLAG" val="#wm#"/>
  <p:tag name="KSO_WM_TEMPLATE_CATEGORY" val="custom"/>
  <p:tag name="KSO_WM_TEMPLATE_INDEX" val="160393"/>
</p:tagLst>
</file>

<file path=ppt/tags/tag5.xml><?xml version="1.0" encoding="utf-8"?>
<p:tagLst xmlns:p="http://schemas.openxmlformats.org/presentationml/2006/main">
  <p:tag name="KSO_WM_BEAUTIFY_FLAG" val="#wm#"/>
  <p:tag name="KSO_WM_TEMPLATE_CATEGORY" val="custom"/>
  <p:tag name="KSO_WM_TEMPLATE_INDEX" val="160393"/>
  <p:tag name="KSO_WM_TAG_VERSION" val="1.0"/>
  <p:tag name="KSO_WM_SLIDE_ID" val="custom160393_2"/>
  <p:tag name="KSO_WM_SLIDE_INDEX" val="2"/>
  <p:tag name="KSO_WM_SLIDE_ITEM_CNT" val="1"/>
  <p:tag name="KSO_WM_SLIDE_LAYOUT" val="a_f"/>
  <p:tag name="KSO_WM_SLIDE_LAYOUT_CNT" val="1_1"/>
  <p:tag name="KSO_WM_SLIDE_TYPE" val="text"/>
  <p:tag name="KSO_WM_SLIDE_POSITION" val="66*117"/>
  <p:tag name="KSO_WM_SLIDE_SIZE" val="828*369"/>
</p:tagLst>
</file>

<file path=ppt/theme/theme1.xml><?xml version="1.0" encoding="utf-8"?>
<a:theme xmlns:a="http://schemas.openxmlformats.org/drawingml/2006/main" name="A000120140530A99PPBG">
  <a:themeElements>
    <a:clrScheme name="自定义 92">
      <a:dk1>
        <a:srgbClr val="3F3F3F"/>
      </a:dk1>
      <a:lt1>
        <a:sysClr val="window" lastClr="FFFFFF"/>
      </a:lt1>
      <a:dk2>
        <a:srgbClr val="3F3F3F"/>
      </a:dk2>
      <a:lt2>
        <a:srgbClr val="FFFFFF"/>
      </a:lt2>
      <a:accent1>
        <a:srgbClr val="869D59"/>
      </a:accent1>
      <a:accent2>
        <a:srgbClr val="B4B75C"/>
      </a:accent2>
      <a:accent3>
        <a:srgbClr val="6E9671"/>
      </a:accent3>
      <a:accent4>
        <a:srgbClr val="555835"/>
      </a:accent4>
      <a:accent5>
        <a:srgbClr val="236B5F"/>
      </a:accent5>
      <a:accent6>
        <a:srgbClr val="95B3D7"/>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2413</Words>
  <Application>WPS 演示</Application>
  <PresentationFormat>宽屏</PresentationFormat>
  <Paragraphs>652</Paragraphs>
  <Slides>20</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宋体</vt:lpstr>
      <vt:lpstr>Wingdings</vt:lpstr>
      <vt:lpstr>黑体</vt:lpstr>
      <vt:lpstr>Wingdings 2</vt:lpstr>
      <vt:lpstr>楷体</vt:lpstr>
      <vt:lpstr>hakuyoxingshu7000</vt:lpstr>
      <vt:lpstr>楷体_GB2312</vt:lpstr>
      <vt:lpstr>微软雅黑</vt:lpstr>
      <vt:lpstr>Arial Narrow</vt:lpstr>
      <vt:lpstr>Agency FB</vt:lpstr>
      <vt:lpstr>新宋体</vt:lpstr>
      <vt:lpstr>Calibri</vt:lpstr>
      <vt:lpstr>Verdana</vt:lpstr>
      <vt:lpstr>Symbol</vt:lpstr>
      <vt:lpstr>华文行楷</vt:lpstr>
      <vt:lpstr>华文新魏</vt:lpstr>
      <vt:lpstr>GENISO</vt:lpstr>
      <vt:lpstr>Wingdings</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37</cp:revision>
  <dcterms:created xsi:type="dcterms:W3CDTF">2015-05-05T08:02:00Z</dcterms:created>
  <dcterms:modified xsi:type="dcterms:W3CDTF">2017-05-13T00:25:50Z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